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Proxima Nova"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J5la1AiDU0Hx6YEsIK79kp55gm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eto Cárdena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FF3BC4-F370-4F2E-B5B9-ED491CDCB2CA}">
  <a:tblStyle styleId="{AAFF3BC4-F370-4F2E-B5B9-ED491CDCB2C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14" autoAdjust="0"/>
  </p:normalViewPr>
  <p:slideViewPr>
    <p:cSldViewPr snapToGrid="0">
      <p:cViewPr varScale="1">
        <p:scale>
          <a:sx n="97" d="100"/>
          <a:sy n="97" d="100"/>
        </p:scale>
        <p:origin x="99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Bienvenida al módulo de programación orientada a objetos, con la primera temática de “Clases y objetos”.</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Activa el aprendizaje con un video que explica brevemente la POO.</a:t>
            </a:r>
            <a:endParaRPr dirty="0"/>
          </a:p>
        </p:txBody>
      </p:sp>
      <p:sp>
        <p:nvSpPr>
          <p:cNvPr id="183" name="Google Shape;1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Introduce el concepto de paradigma de programación y la definición de programación orientada a objetos.</a:t>
            </a:r>
            <a:endParaRPr dirty="0"/>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Introduce el concepto de objeto y ejemplifica a través de un diagrama.</a:t>
            </a:r>
            <a:endParaRPr dirty="0"/>
          </a:p>
        </p:txBody>
      </p:sp>
      <p:sp>
        <p:nvSpPr>
          <p:cNvPr id="207" name="Google Shape;20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Le asigna un tipo de dato a las características del objeto. </a:t>
            </a:r>
            <a:endParaRPr dirty="0"/>
          </a:p>
        </p:txBody>
      </p:sp>
      <p:sp>
        <p:nvSpPr>
          <p:cNvPr id="223" name="Google Shape;2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Presenta el problema de programar según el paradigma estructurado. </a:t>
            </a:r>
            <a:endParaRPr dirty="0"/>
          </a:p>
        </p:txBody>
      </p:sp>
      <p:sp>
        <p:nvSpPr>
          <p:cNvPr id="239" name="Google Shape;23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Evidencia la definición de clase y cómo este paradigma mejora la legibilidad del código.</a:t>
            </a:r>
            <a:endParaRPr dirty="0"/>
          </a:p>
        </p:txBody>
      </p:sp>
      <p:sp>
        <p:nvSpPr>
          <p:cNvPr id="259" name="Google Shape;25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La posibilidad de crear muchos objetos usando la misma definición de variables, empaquetadas en objetos de la misma clase.</a:t>
            </a:r>
            <a:endParaRPr dirty="0"/>
          </a:p>
        </p:txBody>
      </p:sp>
      <p:sp>
        <p:nvSpPr>
          <p:cNvPr id="276" name="Google Shape;27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Permitiendo incluso escalar hacia un proyecto de mayor envergadura. ¿Qué atributos podría tener la automotora?</a:t>
            </a:r>
            <a:endParaRPr dirty="0"/>
          </a:p>
          <a:p>
            <a:pPr marL="0" lvl="0" indent="0" algn="l" rtl="0">
              <a:spcBef>
                <a:spcPts val="0"/>
              </a:spcBef>
              <a:spcAft>
                <a:spcPts val="0"/>
              </a:spcAft>
              <a:buNone/>
            </a:pPr>
            <a:endParaRPr dirty="0"/>
          </a:p>
        </p:txBody>
      </p:sp>
      <p:sp>
        <p:nvSpPr>
          <p:cNvPr id="298" name="Google Shape;2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Para mayor legibilidad, se crean arreglos de objetos que es una etapa posterior en el proceso de construcción de aprendizaje.</a:t>
            </a:r>
            <a:endParaRPr dirty="0"/>
          </a:p>
        </p:txBody>
      </p:sp>
      <p:sp>
        <p:nvSpPr>
          <p:cNvPr id="321" name="Google Shape;32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Presenta el concepto de definición de una clase, haciendo hincapié en la sintáxis. </a:t>
            </a:r>
            <a:endParaRPr dirty="0"/>
          </a:p>
        </p:txBody>
      </p:sp>
      <p:sp>
        <p:nvSpPr>
          <p:cNvPr id="338" name="Google Shape;33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Evidencia los objetivos de esta actividad.</a:t>
            </a: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Explica el proceso de instanciar o crear objetos. </a:t>
            </a:r>
            <a:endParaRPr dirty="0"/>
          </a:p>
        </p:txBody>
      </p:sp>
      <p:sp>
        <p:nvSpPr>
          <p:cNvPr id="347" name="Google Shape;34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A grandes rasgos esta es la estructura al momento de declarar una clase, en este caso de nombre Bebe.</a:t>
            </a:r>
            <a:endParaRPr dirty="0"/>
          </a:p>
        </p:txBody>
      </p:sp>
      <p:sp>
        <p:nvSpPr>
          <p:cNvPr id="358" name="Google Shape;35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Presenta un diagrama que ejemplifica lo realizado en la PPT 19.</a:t>
            </a:r>
            <a:endParaRPr dirty="0"/>
          </a:p>
        </p:txBody>
      </p:sp>
      <p:sp>
        <p:nvSpPr>
          <p:cNvPr id="369" name="Google Shape;36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Evidencia buenas prácticas de programación orientada a objetos.</a:t>
            </a:r>
            <a:endParaRPr dirty="0"/>
          </a:p>
        </p:txBody>
      </p:sp>
      <p:sp>
        <p:nvSpPr>
          <p:cNvPr id="382" name="Google Shape;3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Introduce el primer desafío de la programación orientada a objetos.</a:t>
            </a:r>
            <a:endParaRPr dirty="0"/>
          </a:p>
        </p:txBody>
      </p:sp>
      <p:sp>
        <p:nvSpPr>
          <p:cNvPr id="392" name="Google Shape;39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El objetivo de esta actividad es lograr que identifiquen objetos en su entorno y detallen sus características y acciones. Usando MENTI, deberán crear una sesión incorporando las preguntas que se detallan en la diapositiva. El</a:t>
            </a:r>
            <a:r>
              <a:rPr lang="es-CL" baseline="0" dirty="0"/>
              <a:t> docente debe crear una sesión en mentimeter.com y reemplazar el link de la sesión en el hipervínculo “Menti”.</a:t>
            </a:r>
            <a:endParaRPr dirty="0"/>
          </a:p>
        </p:txBody>
      </p:sp>
      <p:sp>
        <p:nvSpPr>
          <p:cNvPr id="400" name="Google Shape;40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La segunda actividad invita a tener mayor autonomía del problema. </a:t>
            </a:r>
            <a:endParaRPr dirty="0"/>
          </a:p>
        </p:txBody>
      </p:sp>
      <p:sp>
        <p:nvSpPr>
          <p:cNvPr id="416" name="Google Shape;41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Invita a una discusión de los resultados</a:t>
            </a:r>
            <a:endParaRPr dirty="0"/>
          </a:p>
        </p:txBody>
      </p:sp>
      <p:sp>
        <p:nvSpPr>
          <p:cNvPr id="431" name="Google Shape;43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El desafío 2 incluye gamificación, incorporando roles y narrativa para envolver a los estudiantes en una problemática más real. </a:t>
            </a:r>
            <a:endParaRPr dirty="0"/>
          </a:p>
        </p:txBody>
      </p:sp>
      <p:sp>
        <p:nvSpPr>
          <p:cNvPr id="441" name="Google Shape;44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sz="1200" b="0" i="0" u="none" strike="noStrike" dirty="0">
                <a:solidFill>
                  <a:schemeClr val="dk1"/>
                </a:solidFill>
                <a:latin typeface="Calibri"/>
                <a:ea typeface="Calibri"/>
                <a:cs typeface="Calibri"/>
                <a:sym typeface="Calibri"/>
              </a:rPr>
              <a:t>Organizar grupos de 3 personas (2 min). Cada integrante</a:t>
            </a:r>
            <a:r>
              <a:rPr lang="es-CL" sz="1200" b="0" i="0" u="none" strike="noStrike" baseline="0" dirty="0">
                <a:solidFill>
                  <a:schemeClr val="dk1"/>
                </a:solidFill>
                <a:latin typeface="Calibri"/>
                <a:ea typeface="Calibri"/>
                <a:cs typeface="Calibri"/>
                <a:sym typeface="Calibri"/>
              </a:rPr>
              <a:t> deberá escoger un rol de los presentados en esta diapositiva.</a:t>
            </a:r>
            <a:endParaRPr b="0" dirty="0"/>
          </a:p>
          <a:p>
            <a:pPr marL="0" lvl="0" indent="0" algn="l" rtl="0">
              <a:spcBef>
                <a:spcPts val="0"/>
              </a:spcBef>
              <a:spcAft>
                <a:spcPts val="0"/>
              </a:spcAft>
              <a:buNone/>
            </a:pPr>
            <a:r>
              <a:rPr lang="es-CL" sz="1200" b="0" i="0" u="none" strike="noStrike" dirty="0">
                <a:solidFill>
                  <a:schemeClr val="dk1"/>
                </a:solidFill>
                <a:latin typeface="Calibri"/>
                <a:ea typeface="Calibri"/>
                <a:cs typeface="Calibri"/>
                <a:sym typeface="Calibri"/>
              </a:rPr>
              <a:t>Detallar las características de los siguientes roles</a:t>
            </a:r>
            <a:endParaRPr b="0" dirty="0"/>
          </a:p>
          <a:p>
            <a:pPr marL="0" lvl="0" indent="0" algn="l" rtl="0">
              <a:spcBef>
                <a:spcPts val="0"/>
              </a:spcBef>
              <a:spcAft>
                <a:spcPts val="0"/>
              </a:spcAft>
              <a:buNone/>
            </a:pPr>
            <a:r>
              <a:rPr lang="es-CL" sz="1200" b="0" i="0" u="none" strike="noStrike" dirty="0">
                <a:solidFill>
                  <a:schemeClr val="dk1"/>
                </a:solidFill>
                <a:latin typeface="Calibri"/>
                <a:ea typeface="Calibri"/>
                <a:cs typeface="Calibri"/>
                <a:sym typeface="Calibri"/>
              </a:rPr>
              <a:t>- Guardián: Encargado del cumplimiento de las etapas de la actividad.</a:t>
            </a:r>
            <a:endParaRPr b="0" dirty="0"/>
          </a:p>
          <a:p>
            <a:pPr marL="0" lvl="0" indent="0" algn="l" rtl="0">
              <a:spcBef>
                <a:spcPts val="0"/>
              </a:spcBef>
              <a:spcAft>
                <a:spcPts val="0"/>
              </a:spcAft>
              <a:buNone/>
            </a:pPr>
            <a:r>
              <a:rPr lang="es-CL" sz="1200" b="0" i="0" u="none" strike="noStrike" dirty="0">
                <a:solidFill>
                  <a:schemeClr val="dk1"/>
                </a:solidFill>
                <a:latin typeface="Calibri"/>
                <a:ea typeface="Calibri"/>
                <a:cs typeface="Calibri"/>
                <a:sym typeface="Calibri"/>
              </a:rPr>
              <a:t>- Heraldo: Presenta la solución del equipo.</a:t>
            </a:r>
            <a:endParaRPr b="0" dirty="0"/>
          </a:p>
          <a:p>
            <a:pPr marL="0" lvl="0" indent="0" algn="l" rtl="0">
              <a:spcBef>
                <a:spcPts val="0"/>
              </a:spcBef>
              <a:spcAft>
                <a:spcPts val="0"/>
              </a:spcAft>
              <a:buNone/>
            </a:pPr>
            <a:r>
              <a:rPr lang="es-CL" sz="1200" b="0" i="0" u="none" strike="noStrike" dirty="0">
                <a:solidFill>
                  <a:schemeClr val="dk1"/>
                </a:solidFill>
                <a:latin typeface="Calibri"/>
                <a:ea typeface="Calibri"/>
                <a:cs typeface="Calibri"/>
                <a:sym typeface="Calibri"/>
              </a:rPr>
              <a:t>- Mercante: Encargado de intercambiar información con otros grupos (recuerda que eres un negociador, y tienes que entregar información valiosa si deseas recibir lo que necesitas).</a:t>
            </a:r>
            <a:endParaRPr b="0" dirty="0"/>
          </a:p>
          <a:p>
            <a:pPr marL="0" lvl="0" indent="0" algn="l" rtl="0">
              <a:spcBef>
                <a:spcPts val="0"/>
              </a:spcBef>
              <a:spcAft>
                <a:spcPts val="0"/>
              </a:spcAft>
              <a:buNone/>
            </a:pPr>
            <a:br>
              <a:rPr lang="es-CL" b="0" dirty="0"/>
            </a:br>
            <a:endParaRPr b="0" dirty="0"/>
          </a:p>
        </p:txBody>
      </p:sp>
      <p:sp>
        <p:nvSpPr>
          <p:cNvPr id="449" name="Google Shape;44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Repasa los contenidos anteriores del módulo “Programación y base de datos”. Activa el aprendizaje con el video de la diapositiva.</a:t>
            </a:r>
            <a:endParaRPr dirty="0"/>
          </a:p>
          <a:p>
            <a:pPr marL="0" lvl="0" indent="0" algn="l" rtl="0">
              <a:spcBef>
                <a:spcPts val="0"/>
              </a:spcBef>
              <a:spcAft>
                <a:spcPts val="0"/>
              </a:spcAft>
              <a:buNone/>
            </a:pPr>
            <a:endParaRPr dirty="0"/>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8" name="Google Shape;46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Invita a escoger un juego.</a:t>
            </a:r>
            <a:endParaRPr dirty="0"/>
          </a:p>
        </p:txBody>
      </p:sp>
      <p:sp>
        <p:nvSpPr>
          <p:cNvPr id="485" name="Google Shape;48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Presenta un ejemplo de una clase Enemigo para un videojuego. Invita a los estudiantes a reconocer las características del juego escogido, para transformarlo en código.</a:t>
            </a:r>
            <a:endParaRPr dirty="0"/>
          </a:p>
        </p:txBody>
      </p:sp>
      <p:sp>
        <p:nvSpPr>
          <p:cNvPr id="496" name="Google Shape;49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Detalla las condiciones de la exposición. </a:t>
            </a:r>
            <a:endParaRPr dirty="0"/>
          </a:p>
        </p:txBody>
      </p:sp>
      <p:sp>
        <p:nvSpPr>
          <p:cNvPr id="506" name="Google Shape;50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Detalla las condiciones del entregable.</a:t>
            </a:r>
            <a:endParaRPr dirty="0"/>
          </a:p>
        </p:txBody>
      </p:sp>
      <p:sp>
        <p:nvSpPr>
          <p:cNvPr id="516" name="Google Shape;51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Detalla las consideraciones para un buen trabajo colaborativo. </a:t>
            </a:r>
            <a:endParaRPr dirty="0"/>
          </a:p>
        </p:txBody>
      </p:sp>
      <p:sp>
        <p:nvSpPr>
          <p:cNvPr id="531" name="Google Shape;53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Retroalimenta, responde preguntas y presenta ejemplos clarificadores del contenido. </a:t>
            </a:r>
            <a:endParaRPr dirty="0"/>
          </a:p>
        </p:txBody>
      </p:sp>
      <p:sp>
        <p:nvSpPr>
          <p:cNvPr id="546" name="Google Shape;54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Invita a participar del Discord de Programación TP. </a:t>
            </a:r>
            <a:endParaRPr dirty="0"/>
          </a:p>
        </p:txBody>
      </p:sp>
      <p:sp>
        <p:nvSpPr>
          <p:cNvPr id="554" name="Google Shape;55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37</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Presenta el desafío 0 de la actividad. Desafío 0 porque es diagnóstico a los contenidos que se verán a posteriori.</a:t>
            </a:r>
            <a:endParaRPr dirty="0"/>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Presenta los requerimientos de la actividad.</a:t>
            </a:r>
            <a:endParaRPr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Presenta las condiciones del entregable.</a:t>
            </a:r>
            <a:endParaRPr dirty="0"/>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Presenta las consideraciones, recalcando la importancia de hacer “commit” por cada funcionalidad o ajuste realizado al proyecto.</a:t>
            </a:r>
            <a:endParaRPr dirty="0"/>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Generar un espacio de conversación sobre como abordaron el problema, cuál fue la funcionalidad más compleja de hacer y que camino realizaron para cumplir el objetivo.</a:t>
            </a:r>
            <a:endParaRPr dirty="0"/>
          </a:p>
        </p:txBody>
      </p:sp>
      <p:sp>
        <p:nvSpPr>
          <p:cNvPr id="165" name="Google Shape;16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dirty="0"/>
              <a:t>Una vez realizada la evaluación diagnóstica da comienzo al contenido de la actividad.</a:t>
            </a:r>
            <a:endParaRPr dirty="0"/>
          </a:p>
        </p:txBody>
      </p:sp>
      <p:sp>
        <p:nvSpPr>
          <p:cNvPr id="175" name="Google Shape;17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cw.mit.edu/courses/electrical-engineering-and-computer-science/6-092-introduction-to-programming-in-java-january-iap-2010/lecture-not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Nka4JSBgf7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8.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STVXkRO4LZ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hyperlink" Target="https://as.com/meristation/2018/04/20/reportajes/1524204000_174986.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flappybird.io/"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www.mathsisfun.com/games/sokoban.html" TargetMode="External"/><Relationship Id="rId4" Type="http://schemas.openxmlformats.org/officeDocument/2006/relationships/hyperlink" Target="https://terrycavanaghgames.com/hexagon/"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discord.gg/HVnpa3t"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6164920" y="338952"/>
            <a:ext cx="5473700" cy="6159500"/>
          </a:xfrm>
          <a:prstGeom prst="rect">
            <a:avLst/>
          </a:prstGeom>
          <a:noFill/>
          <a:ln>
            <a:noFill/>
          </a:ln>
        </p:spPr>
      </p:pic>
      <p:sp>
        <p:nvSpPr>
          <p:cNvPr id="90" name="Google Shape;90;p1"/>
          <p:cNvSpPr/>
          <p:nvPr/>
        </p:nvSpPr>
        <p:spPr>
          <a:xfrm>
            <a:off x="0" y="346232"/>
            <a:ext cx="6096000"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2" name="Google Shape;92;p1"/>
          <p:cNvSpPr txBox="1">
            <a:spLocks noGrp="1"/>
          </p:cNvSpPr>
          <p:nvPr>
            <p:ph type="ctrTitle"/>
          </p:nvPr>
        </p:nvSpPr>
        <p:spPr>
          <a:xfrm>
            <a:off x="1488488" y="2432485"/>
            <a:ext cx="4441794" cy="243576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s-CL" b="1" dirty="0">
                <a:solidFill>
                  <a:schemeClr val="lt1"/>
                </a:solidFill>
              </a:rPr>
              <a:t>Clases y objetos</a:t>
            </a:r>
            <a:endParaRPr b="1" dirty="0">
              <a:solidFill>
                <a:schemeClr val="lt1"/>
              </a:solidFill>
            </a:endParaRPr>
          </a:p>
        </p:txBody>
      </p:sp>
      <p:sp>
        <p:nvSpPr>
          <p:cNvPr id="93" name="Google Shape;93;p1"/>
          <p:cNvSpPr txBox="1">
            <a:spLocks noGrp="1"/>
          </p:cNvSpPr>
          <p:nvPr>
            <p:ph type="subTitle" idx="1"/>
          </p:nvPr>
        </p:nvSpPr>
        <p:spPr>
          <a:xfrm>
            <a:off x="1524000" y="5217775"/>
            <a:ext cx="4441794" cy="57046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400"/>
              <a:buNone/>
            </a:pPr>
            <a:r>
              <a:rPr lang="es-CL" dirty="0">
                <a:solidFill>
                  <a:schemeClr val="lt1"/>
                </a:solidFill>
              </a:rPr>
              <a:t>Programación orientada a objetos</a:t>
            </a:r>
            <a:endParaRPr dirty="0">
              <a:solidFill>
                <a:schemeClr val="lt1"/>
              </a:solidFill>
            </a:endParaRPr>
          </a:p>
        </p:txBody>
      </p:sp>
      <p:sp>
        <p:nvSpPr>
          <p:cNvPr id="94" name="Google Shape;94;p1"/>
          <p:cNvSpPr txBox="1"/>
          <p:nvPr/>
        </p:nvSpPr>
        <p:spPr>
          <a:xfrm>
            <a:off x="1524000" y="976079"/>
            <a:ext cx="444179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1600" b="0" i="0" u="none" strike="noStrike" cap="none" dirty="0">
                <a:solidFill>
                  <a:schemeClr val="lt1"/>
                </a:solidFill>
                <a:latin typeface="Calibri"/>
                <a:ea typeface="Calibri"/>
                <a:cs typeface="Calibri"/>
                <a:sym typeface="Calibri"/>
              </a:rPr>
              <a:t>Especialidad Programación</a:t>
            </a:r>
            <a:endParaRPr dirty="0"/>
          </a:p>
          <a:p>
            <a:pPr marL="0" marR="0" lvl="0" indent="0" algn="r" rtl="0">
              <a:spcBef>
                <a:spcPts val="0"/>
              </a:spcBef>
              <a:spcAft>
                <a:spcPts val="0"/>
              </a:spcAft>
              <a:buNone/>
            </a:pPr>
            <a:r>
              <a:rPr lang="es-CL" sz="1600" b="0" i="0" u="none" strike="noStrike" cap="none" dirty="0">
                <a:solidFill>
                  <a:schemeClr val="lt1"/>
                </a:solidFill>
                <a:latin typeface="Calibri"/>
                <a:ea typeface="Calibri"/>
                <a:cs typeface="Calibri"/>
                <a:sym typeface="Calibri"/>
              </a:rPr>
              <a:t>Módulo Programación orientada a objetos</a:t>
            </a:r>
            <a:endParaRPr sz="1600" b="0" i="0" u="none" strike="noStrike" cap="none" dirty="0">
              <a:solidFill>
                <a:schemeClr val="lt1"/>
              </a:solidFill>
              <a:latin typeface="Calibri"/>
              <a:ea typeface="Calibri"/>
              <a:cs typeface="Calibri"/>
              <a:sym typeface="Calibri"/>
            </a:endParaRPr>
          </a:p>
        </p:txBody>
      </p:sp>
      <p:sp>
        <p:nvSpPr>
          <p:cNvPr id="95" name="Google Shape;95;p1"/>
          <p:cNvSpPr txBox="1"/>
          <p:nvPr/>
        </p:nvSpPr>
        <p:spPr>
          <a:xfrm>
            <a:off x="1524000" y="5973026"/>
            <a:ext cx="4441794" cy="34952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lt1"/>
              </a:buClr>
              <a:buSzPts val="1100"/>
              <a:buFont typeface="Arial"/>
              <a:buNone/>
            </a:pPr>
            <a:r>
              <a:rPr lang="es-CL" sz="1100" b="0" i="0" u="none" strike="noStrike" cap="none" dirty="0">
                <a:solidFill>
                  <a:schemeClr val="lt1"/>
                </a:solidFill>
                <a:latin typeface="Calibri"/>
                <a:ea typeface="Calibri"/>
                <a:cs typeface="Calibri"/>
                <a:sym typeface="Calibri"/>
              </a:rPr>
              <a:t>Extraído y modificado de </a:t>
            </a:r>
            <a:r>
              <a:rPr lang="es-CL" sz="1100" b="0"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MIT Open Courseware</a:t>
            </a:r>
            <a:endParaRPr sz="11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6" name="Google Shape;186;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CL" dirty="0">
                <a:solidFill>
                  <a:srgbClr val="CD25B0"/>
                </a:solidFill>
              </a:rPr>
              <a:t>INTRODUCCIÓN</a:t>
            </a:r>
            <a:br>
              <a:rPr lang="es-CL" dirty="0"/>
            </a:br>
            <a:r>
              <a:rPr lang="es-CL" dirty="0">
                <a:solidFill>
                  <a:srgbClr val="A7A8AA"/>
                </a:solidFill>
              </a:rPr>
              <a:t>A LA POO</a:t>
            </a:r>
            <a:endParaRPr dirty="0">
              <a:solidFill>
                <a:srgbClr val="A7A8AA"/>
              </a:solidFill>
            </a:endParaRPr>
          </a:p>
        </p:txBody>
      </p:sp>
      <p:sp>
        <p:nvSpPr>
          <p:cNvPr id="187" name="Google Shape;187;p10"/>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88" name="Google Shape;188;p10" descr="⚡️Únete a Premium (+100 cursos) aquí:&#10;https://codigofacilito.com/suscripcion&#10;&#10;--- Clic aquí para todos nuestros cursos y tutoriales: ►http://codigofacilito.com/&#10;&#10;Síguenos en Twitter: &#10;►http://twitter.com/codigofacilito&#10;&#10;&quot;Like&quot; en Facebook:&#10;►http://facebook.com/codigofacilito&#10;&#10;-----&#10;&#10;MÁS CURSOS de CódigoFacilito:&#10;&#10;Curso Profesional de JavaScript:&#10;► https://cursos.codigofacilito.com/javascript&#10;&#10;Curso Profesional de Android desde 0&#10;► https://cursos.codigofacilito.com/android&#10;&#10;Curso Profesional de Python&#10;► https://cursos.codigofacilito.com/python&#10;&#10;Curso de Python:&#10;►http://bit.ly/PythonFacilito&#10;&#10;Curso de CSS:&#10;►https://codigofacilito.com/cursos/css&#10;&#10;Curso de PHP:&#10;►https://codigofacilito.com/cursos/php7&#10;&#10;Curso de Java:&#10;►http://bit.ly/JavaFacilito&#10;&#10;Curso de C++:&#10;►http://bit.ly/CFacilito&#10;&#10;Curso de Xcode:&#10;►http://bit.ly/XcodeFacilito&#10;&#10;-----&#10;&#10;Sitio web: &#10;►http://codigofacilito.com/&#10;&#10;Suscríbete en YouTube: &#10;►http://bit.ly/qHEewR&#10;&#10;Únete al Newsletter: &#10;►http://bit.ly/CorreoFacilito&#10;&#10;-----&#10;&#10;&#10;&#10;►¿Quiéres ser tutor en CódigoFacilito?&#10;Escríbeme a info@codigofacilito.com y cuéntame porqué te gustaría participar en nuestro proyecto, qué curso te gustaría impartir y  un poco de tu experiencia como programador. Es una excelente manera de compartir tus conocimientos con la comunidad mientras al mismo tiempo generas un ingreso extra." title="Programación Orientada a Objetos explicada">
            <a:hlinkClick r:id="rId3"/>
          </p:cNvPr>
          <p:cNvPicPr preferRelativeResize="0"/>
          <p:nvPr/>
        </p:nvPicPr>
        <p:blipFill rotWithShape="1">
          <a:blip r:embed="rId4">
            <a:alphaModFix/>
          </a:blip>
          <a:srcRect/>
          <a:stretch/>
        </p:blipFill>
        <p:spPr>
          <a:xfrm>
            <a:off x="5030334" y="1313894"/>
            <a:ext cx="6835136" cy="51263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CL" dirty="0">
                <a:solidFill>
                  <a:srgbClr val="CD25B0"/>
                </a:solidFill>
              </a:rPr>
              <a:t>PARADIGMA DE </a:t>
            </a:r>
            <a:br>
              <a:rPr lang="es-CL" dirty="0"/>
            </a:br>
            <a:r>
              <a:rPr lang="es-CL" dirty="0">
                <a:solidFill>
                  <a:srgbClr val="A7A8AA"/>
                </a:solidFill>
              </a:rPr>
              <a:t>PROGRAMACIÓN</a:t>
            </a:r>
            <a:endParaRPr dirty="0">
              <a:solidFill>
                <a:srgbClr val="A7A8AA"/>
              </a:solidFill>
            </a:endParaRPr>
          </a:p>
        </p:txBody>
      </p:sp>
      <p:sp>
        <p:nvSpPr>
          <p:cNvPr id="195" name="Google Shape;195;p11"/>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6" name="Google Shape;196;p11"/>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7" name="Google Shape;197;p11"/>
          <p:cNvSpPr txBox="1"/>
          <p:nvPr/>
        </p:nvSpPr>
        <p:spPr>
          <a:xfrm>
            <a:off x="739066" y="2709539"/>
            <a:ext cx="5575176" cy="261578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CD25B0"/>
              </a:buClr>
              <a:buSzPts val="2400"/>
              <a:buFont typeface="Calibri"/>
              <a:buNone/>
            </a:pPr>
            <a:r>
              <a:rPr lang="es-CL" sz="2400" b="0" i="0" u="none" strike="noStrike" cap="none" dirty="0">
                <a:solidFill>
                  <a:srgbClr val="CD25B0"/>
                </a:solidFill>
                <a:latin typeface="Calibri"/>
                <a:ea typeface="Calibri"/>
                <a:cs typeface="Calibri"/>
                <a:sym typeface="Calibri"/>
              </a:rPr>
              <a:t>Hace referencia a una manera o estilo de programación de software. Existen diversas maneras de diseñar un lenguaje de programación y varios modos de trabajar para obtener los resultados que necesitan los programadores.</a:t>
            </a:r>
            <a:endParaRPr dirty="0"/>
          </a:p>
        </p:txBody>
      </p:sp>
      <p:cxnSp>
        <p:nvCxnSpPr>
          <p:cNvPr id="198" name="Google Shape;198;p11"/>
          <p:cNvCxnSpPr/>
          <p:nvPr/>
        </p:nvCxnSpPr>
        <p:spPr>
          <a:xfrm>
            <a:off x="670994" y="2698109"/>
            <a:ext cx="0" cy="1066025"/>
          </a:xfrm>
          <a:prstGeom prst="straightConnector1">
            <a:avLst/>
          </a:prstGeom>
          <a:noFill/>
          <a:ln w="19050" cap="flat" cmpd="sng">
            <a:solidFill>
              <a:srgbClr val="A7A8AA"/>
            </a:solidFill>
            <a:prstDash val="dash"/>
            <a:miter lim="800000"/>
            <a:headEnd type="none" w="sm" len="sm"/>
            <a:tailEnd type="none" w="sm" len="sm"/>
          </a:ln>
        </p:spPr>
      </p:cxnSp>
      <p:cxnSp>
        <p:nvCxnSpPr>
          <p:cNvPr id="199" name="Google Shape;199;p11"/>
          <p:cNvCxnSpPr/>
          <p:nvPr/>
        </p:nvCxnSpPr>
        <p:spPr>
          <a:xfrm>
            <a:off x="6422994" y="3764134"/>
            <a:ext cx="0" cy="1505836"/>
          </a:xfrm>
          <a:prstGeom prst="straightConnector1">
            <a:avLst/>
          </a:prstGeom>
          <a:noFill/>
          <a:ln w="19050" cap="flat" cmpd="sng">
            <a:solidFill>
              <a:srgbClr val="A7A8AA"/>
            </a:solidFill>
            <a:prstDash val="dash"/>
            <a:miter lim="800000"/>
            <a:headEnd type="none" w="sm" len="sm"/>
            <a:tailEnd type="none" w="sm" len="sm"/>
          </a:ln>
        </p:spPr>
      </p:cxnSp>
      <p:cxnSp>
        <p:nvCxnSpPr>
          <p:cNvPr id="200" name="Google Shape;200;p11"/>
          <p:cNvCxnSpPr/>
          <p:nvPr/>
        </p:nvCxnSpPr>
        <p:spPr>
          <a:xfrm>
            <a:off x="670994" y="2698109"/>
            <a:ext cx="1388625" cy="0"/>
          </a:xfrm>
          <a:prstGeom prst="straightConnector1">
            <a:avLst/>
          </a:prstGeom>
          <a:noFill/>
          <a:ln w="19050" cap="flat" cmpd="sng">
            <a:solidFill>
              <a:srgbClr val="A7A8AA"/>
            </a:solidFill>
            <a:prstDash val="dash"/>
            <a:miter lim="800000"/>
            <a:headEnd type="none" w="sm" len="sm"/>
            <a:tailEnd type="none" w="sm" len="sm"/>
          </a:ln>
        </p:spPr>
      </p:cxnSp>
      <p:cxnSp>
        <p:nvCxnSpPr>
          <p:cNvPr id="201" name="Google Shape;201;p11"/>
          <p:cNvCxnSpPr/>
          <p:nvPr/>
        </p:nvCxnSpPr>
        <p:spPr>
          <a:xfrm>
            <a:off x="4858305" y="5269970"/>
            <a:ext cx="1564689" cy="0"/>
          </a:xfrm>
          <a:prstGeom prst="straightConnector1">
            <a:avLst/>
          </a:prstGeom>
          <a:noFill/>
          <a:ln w="19050" cap="flat" cmpd="sng">
            <a:solidFill>
              <a:srgbClr val="A7A8AA"/>
            </a:solidFill>
            <a:prstDash val="dash"/>
            <a:miter lim="800000"/>
            <a:headEnd type="none" w="sm" len="sm"/>
            <a:tailEnd type="none" w="sm" len="sm"/>
          </a:ln>
        </p:spPr>
      </p:cxnSp>
      <p:sp>
        <p:nvSpPr>
          <p:cNvPr id="202" name="Google Shape;202;p11"/>
          <p:cNvSpPr/>
          <p:nvPr/>
        </p:nvSpPr>
        <p:spPr>
          <a:xfrm>
            <a:off x="6541375" y="2485043"/>
            <a:ext cx="5305120" cy="3020904"/>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3" name="Google Shape;203;p11"/>
          <p:cNvSpPr txBox="1"/>
          <p:nvPr/>
        </p:nvSpPr>
        <p:spPr>
          <a:xfrm>
            <a:off x="6734447" y="2465438"/>
            <a:ext cx="4907134" cy="304051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lt1"/>
              </a:buClr>
              <a:buSzPts val="2400"/>
              <a:buFont typeface="Calibri"/>
              <a:buNone/>
            </a:pPr>
            <a:r>
              <a:rPr lang="es-CL" sz="2400" b="0" i="0" u="none" strike="noStrike" cap="none" dirty="0">
                <a:solidFill>
                  <a:schemeClr val="lt1"/>
                </a:solidFill>
                <a:latin typeface="Calibri"/>
                <a:ea typeface="Calibri"/>
                <a:cs typeface="Calibri"/>
                <a:sym typeface="Calibri"/>
              </a:rPr>
              <a:t>Respecto a la programación orientada a objetos (POO), esta tiene como objetivo el desarrollo computacional a través de la interrelación de una colección de objetos que trabajan conjuntamente para resolver un problema.</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2"/>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CL" dirty="0">
                <a:solidFill>
                  <a:srgbClr val="CD25B0"/>
                </a:solidFill>
              </a:rPr>
              <a:t>REPRESENTAR</a:t>
            </a:r>
            <a:br>
              <a:rPr lang="es-CL" dirty="0"/>
            </a:br>
            <a:r>
              <a:rPr lang="es-CL" dirty="0">
                <a:solidFill>
                  <a:srgbClr val="A7A8AA"/>
                </a:solidFill>
              </a:rPr>
              <a:t>EL MUNDO REAL</a:t>
            </a:r>
            <a:endParaRPr dirty="0">
              <a:solidFill>
                <a:srgbClr val="A7A8AA"/>
              </a:solidFill>
            </a:endParaRPr>
          </a:p>
        </p:txBody>
      </p:sp>
      <p:sp>
        <p:nvSpPr>
          <p:cNvPr id="210" name="Google Shape;210;p12"/>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1" name="Google Shape;211;p12"/>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2" name="Google Shape;212;p12"/>
          <p:cNvSpPr/>
          <p:nvPr/>
        </p:nvSpPr>
        <p:spPr>
          <a:xfrm>
            <a:off x="8331773" y="2547112"/>
            <a:ext cx="1911928" cy="515607"/>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3" name="Google Shape;213;p12"/>
          <p:cNvSpPr txBox="1"/>
          <p:nvPr/>
        </p:nvSpPr>
        <p:spPr>
          <a:xfrm>
            <a:off x="739066" y="2709539"/>
            <a:ext cx="5575176" cy="176631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CD25B0"/>
              </a:buClr>
              <a:buSzPts val="2400"/>
              <a:buFont typeface="Calibri"/>
              <a:buNone/>
            </a:pPr>
            <a:r>
              <a:rPr lang="es-CL" sz="2400" b="0" i="0" u="none" strike="noStrike" cap="none" dirty="0">
                <a:solidFill>
                  <a:srgbClr val="CD25B0"/>
                </a:solidFill>
                <a:latin typeface="Calibri"/>
                <a:ea typeface="Calibri"/>
                <a:cs typeface="Calibri"/>
                <a:sym typeface="Calibri"/>
              </a:rPr>
              <a:t>Un objeto es un conjunto de </a:t>
            </a:r>
            <a:r>
              <a:rPr lang="es-CL" sz="2400" b="1" i="0" u="none" strike="noStrike" cap="none" dirty="0">
                <a:solidFill>
                  <a:srgbClr val="CD25B0"/>
                </a:solidFill>
                <a:latin typeface="Calibri"/>
                <a:ea typeface="Calibri"/>
                <a:cs typeface="Calibri"/>
                <a:sym typeface="Calibri"/>
              </a:rPr>
              <a:t>atributos </a:t>
            </a:r>
            <a:r>
              <a:rPr lang="es-CL" sz="2400" b="0" i="0" u="none" strike="noStrike" cap="none" dirty="0">
                <a:solidFill>
                  <a:srgbClr val="CD25B0"/>
                </a:solidFill>
                <a:latin typeface="Calibri"/>
                <a:ea typeface="Calibri"/>
                <a:cs typeface="Calibri"/>
                <a:sym typeface="Calibri"/>
              </a:rPr>
              <a:t>y </a:t>
            </a:r>
            <a:r>
              <a:rPr lang="es-CL" sz="2400" b="1" i="0" u="none" strike="noStrike" cap="none" dirty="0">
                <a:solidFill>
                  <a:srgbClr val="CD25B0"/>
                </a:solidFill>
                <a:latin typeface="Calibri"/>
                <a:ea typeface="Calibri"/>
                <a:cs typeface="Calibri"/>
                <a:sym typeface="Calibri"/>
              </a:rPr>
              <a:t>métodos </a:t>
            </a:r>
            <a:r>
              <a:rPr lang="es-CL" sz="2400" b="0" i="0" u="none" strike="noStrike" cap="none" dirty="0">
                <a:solidFill>
                  <a:srgbClr val="CD25B0"/>
                </a:solidFill>
                <a:latin typeface="Calibri"/>
                <a:ea typeface="Calibri"/>
                <a:cs typeface="Calibri"/>
                <a:sym typeface="Calibri"/>
              </a:rPr>
              <a:t>relacionados entre sí. Es algo tangible y juega un papel clave en el dominio del problema de programación.</a:t>
            </a:r>
            <a:endParaRPr sz="1800" b="0" i="0" u="none" strike="noStrike" cap="none" dirty="0">
              <a:solidFill>
                <a:srgbClr val="CD25B0"/>
              </a:solidFill>
              <a:latin typeface="Calibri"/>
              <a:ea typeface="Calibri"/>
              <a:cs typeface="Calibri"/>
              <a:sym typeface="Calibri"/>
            </a:endParaRPr>
          </a:p>
        </p:txBody>
      </p:sp>
      <p:cxnSp>
        <p:nvCxnSpPr>
          <p:cNvPr id="214" name="Google Shape;214;p12"/>
          <p:cNvCxnSpPr/>
          <p:nvPr/>
        </p:nvCxnSpPr>
        <p:spPr>
          <a:xfrm>
            <a:off x="670994" y="2698109"/>
            <a:ext cx="0" cy="1066025"/>
          </a:xfrm>
          <a:prstGeom prst="straightConnector1">
            <a:avLst/>
          </a:prstGeom>
          <a:noFill/>
          <a:ln w="19050" cap="flat" cmpd="sng">
            <a:solidFill>
              <a:srgbClr val="A7A8AA"/>
            </a:solidFill>
            <a:prstDash val="dash"/>
            <a:miter lim="800000"/>
            <a:headEnd type="none" w="sm" len="sm"/>
            <a:tailEnd type="none" w="sm" len="sm"/>
          </a:ln>
        </p:spPr>
      </p:cxnSp>
      <p:cxnSp>
        <p:nvCxnSpPr>
          <p:cNvPr id="215" name="Google Shape;215;p12"/>
          <p:cNvCxnSpPr/>
          <p:nvPr/>
        </p:nvCxnSpPr>
        <p:spPr>
          <a:xfrm>
            <a:off x="6422994" y="3613212"/>
            <a:ext cx="0" cy="831134"/>
          </a:xfrm>
          <a:prstGeom prst="straightConnector1">
            <a:avLst/>
          </a:prstGeom>
          <a:noFill/>
          <a:ln w="19050" cap="flat" cmpd="sng">
            <a:solidFill>
              <a:srgbClr val="A7A8AA"/>
            </a:solidFill>
            <a:prstDash val="dash"/>
            <a:miter lim="800000"/>
            <a:headEnd type="none" w="sm" len="sm"/>
            <a:tailEnd type="none" w="sm" len="sm"/>
          </a:ln>
        </p:spPr>
      </p:cxnSp>
      <p:cxnSp>
        <p:nvCxnSpPr>
          <p:cNvPr id="216" name="Google Shape;216;p12"/>
          <p:cNvCxnSpPr/>
          <p:nvPr/>
        </p:nvCxnSpPr>
        <p:spPr>
          <a:xfrm>
            <a:off x="670994" y="2698109"/>
            <a:ext cx="1388625" cy="0"/>
          </a:xfrm>
          <a:prstGeom prst="straightConnector1">
            <a:avLst/>
          </a:prstGeom>
          <a:noFill/>
          <a:ln w="19050" cap="flat" cmpd="sng">
            <a:solidFill>
              <a:srgbClr val="A7A8AA"/>
            </a:solidFill>
            <a:prstDash val="dash"/>
            <a:miter lim="800000"/>
            <a:headEnd type="none" w="sm" len="sm"/>
            <a:tailEnd type="none" w="sm" len="sm"/>
          </a:ln>
        </p:spPr>
      </p:cxnSp>
      <p:cxnSp>
        <p:nvCxnSpPr>
          <p:cNvPr id="217" name="Google Shape;217;p12"/>
          <p:cNvCxnSpPr/>
          <p:nvPr/>
        </p:nvCxnSpPr>
        <p:spPr>
          <a:xfrm>
            <a:off x="5513033" y="4444346"/>
            <a:ext cx="909961" cy="0"/>
          </a:xfrm>
          <a:prstGeom prst="straightConnector1">
            <a:avLst/>
          </a:prstGeom>
          <a:noFill/>
          <a:ln w="19050" cap="flat" cmpd="sng">
            <a:solidFill>
              <a:srgbClr val="A7A8AA"/>
            </a:solidFill>
            <a:prstDash val="dash"/>
            <a:miter lim="800000"/>
            <a:headEnd type="none" w="sm" len="sm"/>
            <a:tailEnd type="none" w="sm" len="sm"/>
          </a:ln>
        </p:spPr>
      </p:cxnSp>
      <p:sp>
        <p:nvSpPr>
          <p:cNvPr id="218" name="Google Shape;218;p12"/>
          <p:cNvSpPr txBox="1"/>
          <p:nvPr/>
        </p:nvSpPr>
        <p:spPr>
          <a:xfrm>
            <a:off x="8905393" y="2620249"/>
            <a:ext cx="13383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000" b="1" i="0" u="none" strike="noStrike" cap="none" dirty="0">
                <a:solidFill>
                  <a:schemeClr val="lt1"/>
                </a:solidFill>
                <a:latin typeface="Calibri"/>
                <a:ea typeface="Calibri"/>
                <a:cs typeface="Calibri"/>
                <a:sym typeface="Calibri"/>
              </a:rPr>
              <a:t>AUTO</a:t>
            </a:r>
            <a:endParaRPr sz="2000" b="1" dirty="0">
              <a:solidFill>
                <a:schemeClr val="lt1"/>
              </a:solidFill>
              <a:latin typeface="Calibri"/>
              <a:ea typeface="Calibri"/>
              <a:cs typeface="Calibri"/>
              <a:sym typeface="Calibri"/>
            </a:endParaRPr>
          </a:p>
        </p:txBody>
      </p:sp>
      <p:graphicFrame>
        <p:nvGraphicFramePr>
          <p:cNvPr id="219" name="Google Shape;219;p12"/>
          <p:cNvGraphicFramePr/>
          <p:nvPr/>
        </p:nvGraphicFramePr>
        <p:xfrm>
          <a:off x="8331773" y="3062719"/>
          <a:ext cx="1911925" cy="1854250"/>
        </p:xfrm>
        <a:graphic>
          <a:graphicData uri="http://schemas.openxmlformats.org/drawingml/2006/table">
            <a:tbl>
              <a:tblPr firstRow="1" bandRow="1">
                <a:noFill/>
                <a:tableStyleId>{AAFF3BC4-F370-4F2E-B5B9-ED491CDCB2CA}</a:tableStyleId>
              </a:tblPr>
              <a:tblGrid>
                <a:gridCol w="191192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s-CL" sz="1800" u="none" strike="noStrike" cap="none" dirty="0"/>
                        <a:t>Marca</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s-CL" sz="1800" u="none" strike="noStrike" cap="none" dirty="0"/>
                        <a:t>Modelo</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s-CL" sz="1800" u="none" strike="noStrike" cap="none" dirty="0"/>
                        <a:t>Año</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s-CL" sz="1800" u="none" strike="noStrike" cap="none" dirty="0"/>
                        <a:t>Peso</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s-CL" sz="1800" u="none" strike="noStrike" cap="none" dirty="0"/>
                        <a:t>Tunning</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CL" dirty="0">
                <a:solidFill>
                  <a:srgbClr val="CD25B0"/>
                </a:solidFill>
              </a:rPr>
              <a:t>LOS OBJETOS</a:t>
            </a:r>
            <a:br>
              <a:rPr lang="es-CL" dirty="0"/>
            </a:br>
            <a:r>
              <a:rPr lang="es-CL" dirty="0">
                <a:solidFill>
                  <a:srgbClr val="A7A8AA"/>
                </a:solidFill>
              </a:rPr>
              <a:t>SE AGRUPAN</a:t>
            </a:r>
            <a:endParaRPr dirty="0">
              <a:solidFill>
                <a:srgbClr val="A7A8AA"/>
              </a:solidFill>
            </a:endParaRPr>
          </a:p>
        </p:txBody>
      </p:sp>
      <p:sp>
        <p:nvSpPr>
          <p:cNvPr id="226" name="Google Shape;226;p13"/>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7" name="Google Shape;227;p13"/>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8" name="Google Shape;228;p13"/>
          <p:cNvSpPr txBox="1"/>
          <p:nvPr/>
        </p:nvSpPr>
        <p:spPr>
          <a:xfrm>
            <a:off x="1245093" y="3429000"/>
            <a:ext cx="4729575" cy="830997"/>
          </a:xfrm>
          <a:prstGeom prst="rect">
            <a:avLst/>
          </a:prstGeom>
          <a:noFill/>
          <a:ln>
            <a:noFill/>
          </a:ln>
        </p:spPr>
        <p:txBody>
          <a:bodyPr spcFirstLastPara="1" wrap="square" lIns="91425" tIns="45700" rIns="91425" bIns="45700" anchor="t" anchorCtr="0">
            <a:spAutoFit/>
          </a:bodyPr>
          <a:lstStyle/>
          <a:p>
            <a:pPr marL="457200" marR="0" lvl="0" indent="-342900" algn="l" rtl="0">
              <a:spcBef>
                <a:spcPts val="0"/>
              </a:spcBef>
              <a:spcAft>
                <a:spcPts val="0"/>
              </a:spcAft>
              <a:buClr>
                <a:srgbClr val="A5A5A5"/>
              </a:buClr>
              <a:buSzPts val="1800"/>
              <a:buFont typeface="Arial"/>
              <a:buChar char="•"/>
            </a:pPr>
            <a:r>
              <a:rPr lang="es-CL" sz="2400" dirty="0">
                <a:solidFill>
                  <a:srgbClr val="CD25B0"/>
                </a:solidFill>
                <a:latin typeface="Calibri"/>
                <a:ea typeface="Calibri"/>
                <a:cs typeface="Calibri"/>
                <a:sym typeface="Calibri"/>
              </a:rPr>
              <a:t>Primitivos: int, double, char, etc.</a:t>
            </a:r>
            <a:endParaRPr dirty="0"/>
          </a:p>
          <a:p>
            <a:pPr marL="457200" marR="0" lvl="0" indent="-342900" algn="l" rtl="0">
              <a:spcBef>
                <a:spcPts val="0"/>
              </a:spcBef>
              <a:spcAft>
                <a:spcPts val="0"/>
              </a:spcAft>
              <a:buClr>
                <a:srgbClr val="A5A5A5"/>
              </a:buClr>
              <a:buSzPts val="1800"/>
              <a:buFont typeface="Arial"/>
              <a:buChar char="•"/>
            </a:pPr>
            <a:r>
              <a:rPr lang="es-CL" sz="2400" dirty="0">
                <a:solidFill>
                  <a:srgbClr val="CD25B0"/>
                </a:solidFill>
                <a:latin typeface="Calibri"/>
                <a:ea typeface="Calibri"/>
                <a:cs typeface="Calibri"/>
                <a:sym typeface="Calibri"/>
              </a:rPr>
              <a:t>Objetos: String, arreglos, etc.</a:t>
            </a:r>
            <a:endParaRPr dirty="0"/>
          </a:p>
        </p:txBody>
      </p:sp>
      <p:cxnSp>
        <p:nvCxnSpPr>
          <p:cNvPr id="229" name="Google Shape;229;p13"/>
          <p:cNvCxnSpPr/>
          <p:nvPr/>
        </p:nvCxnSpPr>
        <p:spPr>
          <a:xfrm>
            <a:off x="1177021" y="3373180"/>
            <a:ext cx="0" cy="559994"/>
          </a:xfrm>
          <a:prstGeom prst="straightConnector1">
            <a:avLst/>
          </a:prstGeom>
          <a:noFill/>
          <a:ln w="19050" cap="flat" cmpd="sng">
            <a:solidFill>
              <a:srgbClr val="A7A8AA"/>
            </a:solidFill>
            <a:prstDash val="dash"/>
            <a:miter lim="800000"/>
            <a:headEnd type="none" w="sm" len="sm"/>
            <a:tailEnd type="none" w="sm" len="sm"/>
          </a:ln>
        </p:spPr>
      </p:cxnSp>
      <p:cxnSp>
        <p:nvCxnSpPr>
          <p:cNvPr id="230" name="Google Shape;230;p13"/>
          <p:cNvCxnSpPr/>
          <p:nvPr/>
        </p:nvCxnSpPr>
        <p:spPr>
          <a:xfrm>
            <a:off x="6041254" y="3427147"/>
            <a:ext cx="0" cy="831134"/>
          </a:xfrm>
          <a:prstGeom prst="straightConnector1">
            <a:avLst/>
          </a:prstGeom>
          <a:noFill/>
          <a:ln w="19050" cap="flat" cmpd="sng">
            <a:solidFill>
              <a:srgbClr val="A7A8AA"/>
            </a:solidFill>
            <a:prstDash val="dash"/>
            <a:miter lim="800000"/>
            <a:headEnd type="none" w="sm" len="sm"/>
            <a:tailEnd type="none" w="sm" len="sm"/>
          </a:ln>
        </p:spPr>
      </p:cxnSp>
      <p:cxnSp>
        <p:nvCxnSpPr>
          <p:cNvPr id="231" name="Google Shape;231;p13"/>
          <p:cNvCxnSpPr/>
          <p:nvPr/>
        </p:nvCxnSpPr>
        <p:spPr>
          <a:xfrm>
            <a:off x="1177021" y="3373180"/>
            <a:ext cx="873721" cy="0"/>
          </a:xfrm>
          <a:prstGeom prst="straightConnector1">
            <a:avLst/>
          </a:prstGeom>
          <a:noFill/>
          <a:ln w="19050" cap="flat" cmpd="sng">
            <a:solidFill>
              <a:srgbClr val="A7A8AA"/>
            </a:solidFill>
            <a:prstDash val="dash"/>
            <a:miter lim="800000"/>
            <a:headEnd type="none" w="sm" len="sm"/>
            <a:tailEnd type="none" w="sm" len="sm"/>
          </a:ln>
        </p:spPr>
      </p:cxnSp>
      <p:cxnSp>
        <p:nvCxnSpPr>
          <p:cNvPr id="232" name="Google Shape;232;p13"/>
          <p:cNvCxnSpPr/>
          <p:nvPr/>
        </p:nvCxnSpPr>
        <p:spPr>
          <a:xfrm>
            <a:off x="5131293" y="4258281"/>
            <a:ext cx="909961" cy="0"/>
          </a:xfrm>
          <a:prstGeom prst="straightConnector1">
            <a:avLst/>
          </a:prstGeom>
          <a:noFill/>
          <a:ln w="19050" cap="flat" cmpd="sng">
            <a:solidFill>
              <a:srgbClr val="A7A8AA"/>
            </a:solidFill>
            <a:prstDash val="dash"/>
            <a:miter lim="800000"/>
            <a:headEnd type="none" w="sm" len="sm"/>
            <a:tailEnd type="none" w="sm" len="sm"/>
          </a:ln>
        </p:spPr>
      </p:cxnSp>
      <p:sp>
        <p:nvSpPr>
          <p:cNvPr id="233" name="Google Shape;233;p13"/>
          <p:cNvSpPr/>
          <p:nvPr/>
        </p:nvSpPr>
        <p:spPr>
          <a:xfrm>
            <a:off x="8548422" y="2705053"/>
            <a:ext cx="1911928" cy="515607"/>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4" name="Google Shape;234;p13"/>
          <p:cNvSpPr txBox="1"/>
          <p:nvPr/>
        </p:nvSpPr>
        <p:spPr>
          <a:xfrm>
            <a:off x="9122042" y="2778190"/>
            <a:ext cx="13383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000" b="1" dirty="0">
                <a:solidFill>
                  <a:schemeClr val="lt1"/>
                </a:solidFill>
                <a:latin typeface="Calibri"/>
                <a:ea typeface="Calibri"/>
                <a:cs typeface="Calibri"/>
                <a:sym typeface="Calibri"/>
              </a:rPr>
              <a:t>AUTO</a:t>
            </a:r>
            <a:endParaRPr sz="2000" b="1" dirty="0">
              <a:solidFill>
                <a:schemeClr val="lt1"/>
              </a:solidFill>
              <a:latin typeface="Calibri"/>
              <a:ea typeface="Calibri"/>
              <a:cs typeface="Calibri"/>
              <a:sym typeface="Calibri"/>
            </a:endParaRPr>
          </a:p>
        </p:txBody>
      </p:sp>
      <p:graphicFrame>
        <p:nvGraphicFramePr>
          <p:cNvPr id="235" name="Google Shape;235;p13"/>
          <p:cNvGraphicFramePr/>
          <p:nvPr/>
        </p:nvGraphicFramePr>
        <p:xfrm>
          <a:off x="8548422" y="3220660"/>
          <a:ext cx="1911925" cy="1854250"/>
        </p:xfrm>
        <a:graphic>
          <a:graphicData uri="http://schemas.openxmlformats.org/drawingml/2006/table">
            <a:tbl>
              <a:tblPr firstRow="1" bandRow="1">
                <a:noFill/>
                <a:tableStyleId>{AAFF3BC4-F370-4F2E-B5B9-ED491CDCB2CA}</a:tableStyleId>
              </a:tblPr>
              <a:tblGrid>
                <a:gridCol w="191192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s-CL" sz="1800" u="none" strike="noStrike" cap="none" dirty="0"/>
                        <a:t>String Marca</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s-CL" sz="1800" u="none" strike="noStrike" cap="none" dirty="0"/>
                        <a:t>String Modelo</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s-CL" sz="1800" u="none" strike="noStrike" cap="none" dirty="0"/>
                        <a:t>Int Año</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s-CL" sz="1800" u="none" strike="noStrike" cap="none" dirty="0"/>
                        <a:t>Double Peso</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s-CL" sz="1800" u="none" strike="noStrike" cap="none" dirty="0"/>
                        <a:t>Boolean Tunning</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2" name="Google Shape;242;p14"/>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CD25B0"/>
              </a:solidFill>
              <a:latin typeface="Calibri"/>
              <a:ea typeface="Calibri"/>
              <a:cs typeface="Calibri"/>
              <a:sym typeface="Calibri"/>
            </a:endParaRPr>
          </a:p>
        </p:txBody>
      </p:sp>
      <p:sp>
        <p:nvSpPr>
          <p:cNvPr id="243" name="Google Shape;243;p14"/>
          <p:cNvSpPr txBox="1">
            <a:spLocks noGrp="1"/>
          </p:cNvSpPr>
          <p:nvPr>
            <p:ph type="title"/>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alibri"/>
              <a:buNone/>
            </a:pPr>
            <a:r>
              <a:rPr lang="es-CL" sz="4000" dirty="0">
                <a:solidFill>
                  <a:schemeClr val="lt1"/>
                </a:solidFill>
              </a:rPr>
              <a:t>¿Por qué usar clases? </a:t>
            </a:r>
            <a:endParaRPr sz="4000" dirty="0">
              <a:solidFill>
                <a:schemeClr val="lt1"/>
              </a:solidFill>
            </a:endParaRPr>
          </a:p>
        </p:txBody>
      </p:sp>
      <p:sp>
        <p:nvSpPr>
          <p:cNvPr id="244" name="Google Shape;244;p14"/>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5" name="Google Shape;245;p14"/>
          <p:cNvSpPr txBox="1"/>
          <p:nvPr/>
        </p:nvSpPr>
        <p:spPr>
          <a:xfrm>
            <a:off x="1661101" y="1207357"/>
            <a:ext cx="5290111" cy="54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CD25B0"/>
              </a:buClr>
              <a:buSzPts val="2800"/>
              <a:buFont typeface="Calibri"/>
              <a:buNone/>
            </a:pPr>
            <a:r>
              <a:rPr lang="es-CL" sz="2800" dirty="0">
                <a:solidFill>
                  <a:srgbClr val="CD25B0"/>
                </a:solidFill>
                <a:latin typeface="Calibri"/>
                <a:ea typeface="Calibri"/>
                <a:cs typeface="Calibri"/>
                <a:sym typeface="Calibri"/>
              </a:rPr>
              <a:t>¿Y si usamos solo datos primitivos? </a:t>
            </a:r>
            <a:endParaRPr sz="2800" dirty="0">
              <a:solidFill>
                <a:srgbClr val="CD25B0"/>
              </a:solidFill>
              <a:latin typeface="Calibri"/>
              <a:ea typeface="Calibri"/>
              <a:cs typeface="Calibri"/>
              <a:sym typeface="Calibri"/>
            </a:endParaRPr>
          </a:p>
          <a:p>
            <a:pPr marL="0" marR="0" lvl="0" indent="0" algn="l" rtl="0">
              <a:lnSpc>
                <a:spcPct val="115000"/>
              </a:lnSpc>
              <a:spcBef>
                <a:spcPts val="1600"/>
              </a:spcBef>
              <a:spcAft>
                <a:spcPts val="1600"/>
              </a:spcAft>
              <a:buClr>
                <a:schemeClr val="dk1"/>
              </a:buClr>
              <a:buSzPts val="1800"/>
              <a:buFont typeface="Calibri"/>
              <a:buNone/>
            </a:pPr>
            <a:endParaRPr sz="1800" dirty="0">
              <a:solidFill>
                <a:srgbClr val="666666"/>
              </a:solidFill>
              <a:latin typeface="Proxima Nova"/>
              <a:ea typeface="Proxima Nova"/>
              <a:cs typeface="Proxima Nova"/>
              <a:sym typeface="Proxima Nova"/>
            </a:endParaRPr>
          </a:p>
        </p:txBody>
      </p:sp>
      <p:sp>
        <p:nvSpPr>
          <p:cNvPr id="246" name="Google Shape;246;p14"/>
          <p:cNvSpPr txBox="1"/>
          <p:nvPr/>
        </p:nvSpPr>
        <p:spPr>
          <a:xfrm>
            <a:off x="1944536" y="2182353"/>
            <a:ext cx="2341486" cy="124664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CD25B0"/>
              </a:buClr>
              <a:buSzPts val="1800"/>
              <a:buFont typeface="Calibri"/>
              <a:buNone/>
            </a:pPr>
            <a:r>
              <a:rPr lang="es-CL" sz="1800" i="1" dirty="0">
                <a:solidFill>
                  <a:srgbClr val="CD25B0"/>
                </a:solidFill>
                <a:latin typeface="Calibri"/>
                <a:ea typeface="Calibri"/>
                <a:cs typeface="Calibri"/>
                <a:sym typeface="Calibri"/>
              </a:rPr>
              <a:t>// Auto Bolbo*</a:t>
            </a:r>
            <a:endParaRPr sz="1800" dirty="0">
              <a:solidFill>
                <a:srgbClr val="CD25B0"/>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String marcaBolbo;</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String modeloBolbo;</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int añoBolbo;</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rgbClr val="333333"/>
              </a:solidFill>
              <a:latin typeface="Calibri"/>
              <a:ea typeface="Calibri"/>
              <a:cs typeface="Calibri"/>
              <a:sym typeface="Calibri"/>
            </a:endParaRPr>
          </a:p>
        </p:txBody>
      </p:sp>
      <p:sp>
        <p:nvSpPr>
          <p:cNvPr id="247" name="Google Shape;247;p14"/>
          <p:cNvSpPr txBox="1"/>
          <p:nvPr/>
        </p:nvSpPr>
        <p:spPr>
          <a:xfrm>
            <a:off x="4510020" y="2214436"/>
            <a:ext cx="2341486"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D25B0"/>
              </a:buClr>
              <a:buSzPts val="1800"/>
              <a:buFont typeface="Calibri"/>
              <a:buNone/>
            </a:pPr>
            <a:r>
              <a:rPr lang="es-CL" sz="1800" i="1" dirty="0">
                <a:solidFill>
                  <a:srgbClr val="CD25B0"/>
                </a:solidFill>
                <a:latin typeface="Calibri"/>
                <a:ea typeface="Calibri"/>
                <a:cs typeface="Calibri"/>
                <a:sym typeface="Calibri"/>
              </a:rPr>
              <a:t>// Auto Masda*</a:t>
            </a:r>
            <a:endParaRPr sz="1800" dirty="0">
              <a:solidFill>
                <a:srgbClr val="CD25B0"/>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String marcaMasda;</a:t>
            </a:r>
            <a:endParaRPr dirty="0"/>
          </a:p>
          <a:p>
            <a:pPr marL="0" marR="0" lvl="0" indent="0" algn="l"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String modeloMasda;</a:t>
            </a:r>
            <a:endParaRPr dirty="0"/>
          </a:p>
          <a:p>
            <a:pPr marL="0" marR="0" lvl="0" indent="0" algn="l"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int añoMasda;</a:t>
            </a:r>
            <a:endParaRPr dirty="0"/>
          </a:p>
          <a:p>
            <a:pPr marL="0" marR="0" lvl="0" indent="0" algn="l" rtl="0">
              <a:spcBef>
                <a:spcPts val="0"/>
              </a:spcBef>
              <a:spcAft>
                <a:spcPts val="0"/>
              </a:spcAft>
              <a:buClr>
                <a:schemeClr val="dk1"/>
              </a:buClr>
              <a:buSzPts val="1800"/>
              <a:buFont typeface="Calibri"/>
              <a:buNone/>
            </a:pPr>
            <a:endParaRPr sz="1800" dirty="0">
              <a:solidFill>
                <a:srgbClr val="333333"/>
              </a:solidFill>
              <a:latin typeface="Calibri"/>
              <a:ea typeface="Calibri"/>
              <a:cs typeface="Calibri"/>
              <a:sym typeface="Calibri"/>
            </a:endParaRPr>
          </a:p>
        </p:txBody>
      </p:sp>
      <p:sp>
        <p:nvSpPr>
          <p:cNvPr id="248" name="Google Shape;248;p14"/>
          <p:cNvSpPr txBox="1"/>
          <p:nvPr/>
        </p:nvSpPr>
        <p:spPr>
          <a:xfrm>
            <a:off x="7075504" y="2198234"/>
            <a:ext cx="2341486" cy="1230746"/>
          </a:xfrm>
          <a:prstGeom prst="rect">
            <a:avLst/>
          </a:prstGeom>
          <a:noFill/>
          <a:ln>
            <a:noFill/>
          </a:ln>
        </p:spPr>
        <p:txBody>
          <a:bodyPr spcFirstLastPara="1" wrap="square" lIns="91425" tIns="45700" rIns="91425" bIns="45700" anchor="t" anchorCtr="0">
            <a:spAutoFit/>
          </a:bodyPr>
          <a:lstStyle/>
          <a:p>
            <a:pPr>
              <a:buClr>
                <a:srgbClr val="CD25B0"/>
              </a:buClr>
              <a:buSzPts val="1800"/>
            </a:pPr>
            <a:r>
              <a:rPr lang="es-CL" sz="1800" i="1" dirty="0">
                <a:solidFill>
                  <a:srgbClr val="CD25B0"/>
                </a:solidFill>
                <a:latin typeface="Calibri"/>
                <a:ea typeface="Calibri"/>
                <a:cs typeface="Calibri"/>
                <a:sym typeface="Calibri"/>
              </a:rPr>
              <a:t>// Auto Bolbo2*</a:t>
            </a:r>
            <a:endParaRPr sz="1800" dirty="0">
              <a:solidFill>
                <a:srgbClr val="CD25B0"/>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String marcaBolbo2;</a:t>
            </a:r>
            <a:endParaRPr dirty="0"/>
          </a:p>
          <a:p>
            <a:pPr marL="0" marR="0" lvl="0" indent="0" algn="l"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String modeloBolbo2;</a:t>
            </a:r>
            <a:endParaRPr dirty="0"/>
          </a:p>
          <a:p>
            <a:pPr marL="0" marR="0" lvl="0" indent="0" algn="l" rtl="0">
              <a:lnSpc>
                <a:spcPct val="110795"/>
              </a:lnSpc>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int añoBolbo2;</a:t>
            </a:r>
            <a:endParaRPr dirty="0"/>
          </a:p>
        </p:txBody>
      </p:sp>
      <p:cxnSp>
        <p:nvCxnSpPr>
          <p:cNvPr id="249" name="Google Shape;249;p14"/>
          <p:cNvCxnSpPr/>
          <p:nvPr/>
        </p:nvCxnSpPr>
        <p:spPr>
          <a:xfrm>
            <a:off x="4136994" y="2214436"/>
            <a:ext cx="0" cy="1372143"/>
          </a:xfrm>
          <a:prstGeom prst="straightConnector1">
            <a:avLst/>
          </a:prstGeom>
          <a:noFill/>
          <a:ln w="19050" cap="flat" cmpd="sng">
            <a:solidFill>
              <a:srgbClr val="A5A5A5"/>
            </a:solidFill>
            <a:prstDash val="dash"/>
            <a:miter lim="800000"/>
            <a:headEnd type="none" w="sm" len="sm"/>
            <a:tailEnd type="none" w="sm" len="sm"/>
          </a:ln>
        </p:spPr>
      </p:cxnSp>
      <p:cxnSp>
        <p:nvCxnSpPr>
          <p:cNvPr id="250" name="Google Shape;250;p14"/>
          <p:cNvCxnSpPr/>
          <p:nvPr/>
        </p:nvCxnSpPr>
        <p:spPr>
          <a:xfrm>
            <a:off x="6807286" y="2198234"/>
            <a:ext cx="0" cy="1372143"/>
          </a:xfrm>
          <a:prstGeom prst="straightConnector1">
            <a:avLst/>
          </a:prstGeom>
          <a:noFill/>
          <a:ln w="19050" cap="flat" cmpd="sng">
            <a:solidFill>
              <a:srgbClr val="A5A5A5"/>
            </a:solidFill>
            <a:prstDash val="dash"/>
            <a:miter lim="800000"/>
            <a:headEnd type="none" w="sm" len="sm"/>
            <a:tailEnd type="none" w="sm" len="sm"/>
          </a:ln>
        </p:spPr>
      </p:cxnSp>
      <p:sp>
        <p:nvSpPr>
          <p:cNvPr id="251" name="Google Shape;251;p14"/>
          <p:cNvSpPr txBox="1"/>
          <p:nvPr/>
        </p:nvSpPr>
        <p:spPr>
          <a:xfrm>
            <a:off x="1634468" y="5153918"/>
            <a:ext cx="9657922" cy="784364"/>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CD25B0"/>
              </a:buClr>
              <a:buSzPts val="3200"/>
              <a:buFont typeface="Calibri"/>
              <a:buNone/>
            </a:pPr>
            <a:r>
              <a:rPr lang="es-CL" sz="3200" dirty="0">
                <a:solidFill>
                  <a:srgbClr val="CD25B0"/>
                </a:solidFill>
                <a:latin typeface="Calibri"/>
                <a:ea typeface="Calibri"/>
                <a:cs typeface="Calibri"/>
                <a:sym typeface="Calibri"/>
              </a:rPr>
              <a:t>¡Imagínense 500 autos y que 100 de ellos sean Masda*! </a:t>
            </a:r>
            <a:endParaRPr sz="3200" dirty="0">
              <a:solidFill>
                <a:srgbClr val="CD25B0"/>
              </a:solidFill>
              <a:latin typeface="Calibri"/>
              <a:ea typeface="Calibri"/>
              <a:cs typeface="Calibri"/>
              <a:sym typeface="Calibri"/>
            </a:endParaRPr>
          </a:p>
        </p:txBody>
      </p:sp>
      <p:sp>
        <p:nvSpPr>
          <p:cNvPr id="252" name="Google Shape;252;p14"/>
          <p:cNvSpPr/>
          <p:nvPr/>
        </p:nvSpPr>
        <p:spPr>
          <a:xfrm>
            <a:off x="6917924" y="3996275"/>
            <a:ext cx="2341486" cy="515607"/>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3" name="Google Shape;253;p14"/>
          <p:cNvSpPr txBox="1"/>
          <p:nvPr/>
        </p:nvSpPr>
        <p:spPr>
          <a:xfrm>
            <a:off x="7033333" y="4017640"/>
            <a:ext cx="2341486" cy="497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 Bolbo2 ? </a:t>
            </a:r>
            <a:r>
              <a:rPr lang="es-CL" sz="1650" dirty="0">
                <a:solidFill>
                  <a:schemeClr val="lt1"/>
                </a:solidFill>
                <a:latin typeface="Calibri"/>
                <a:ea typeface="Calibri"/>
                <a:cs typeface="Calibri"/>
                <a:sym typeface="Calibri"/>
              </a:rPr>
              <a:t>¯\_(ツ)_/¯</a:t>
            </a:r>
            <a:endParaRPr sz="1800" dirty="0">
              <a:solidFill>
                <a:schemeClr val="lt1"/>
              </a:solidFill>
              <a:latin typeface="Proxima Nova"/>
              <a:ea typeface="Proxima Nova"/>
              <a:cs typeface="Proxima Nova"/>
              <a:sym typeface="Proxima Nova"/>
            </a:endParaRPr>
          </a:p>
        </p:txBody>
      </p:sp>
      <p:sp>
        <p:nvSpPr>
          <p:cNvPr id="254" name="Google Shape;254;p14"/>
          <p:cNvSpPr/>
          <p:nvPr/>
        </p:nvSpPr>
        <p:spPr>
          <a:xfrm>
            <a:off x="7741328" y="3586579"/>
            <a:ext cx="488272" cy="431061"/>
          </a:xfrm>
          <a:prstGeom prst="upArrow">
            <a:avLst>
              <a:gd name="adj1" fmla="val 50000"/>
              <a:gd name="adj2" fmla="val 50000"/>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5" name="Google Shape;255;p14"/>
          <p:cNvSpPr txBox="1"/>
          <p:nvPr/>
        </p:nvSpPr>
        <p:spPr>
          <a:xfrm>
            <a:off x="-12450" y="6510900"/>
            <a:ext cx="96579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300" dirty="0">
                <a:latin typeface="Calibri"/>
                <a:ea typeface="Calibri"/>
                <a:cs typeface="Calibri"/>
                <a:sym typeface="Calibri"/>
              </a:rPr>
              <a:t>*Estas referencias se plantearon de este modo para no infringir la normativa que regula la propiedad intelectual y los derechos de autor. </a:t>
            </a:r>
            <a:endParaRPr sz="1300"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5"/>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2" name="Google Shape;262;p15"/>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CD25B0"/>
              </a:solidFill>
              <a:latin typeface="Calibri"/>
              <a:ea typeface="Calibri"/>
              <a:cs typeface="Calibri"/>
              <a:sym typeface="Calibri"/>
            </a:endParaRPr>
          </a:p>
        </p:txBody>
      </p:sp>
      <p:sp>
        <p:nvSpPr>
          <p:cNvPr id="263" name="Google Shape;263;p15"/>
          <p:cNvSpPr txBox="1">
            <a:spLocks noGrp="1"/>
          </p:cNvSpPr>
          <p:nvPr>
            <p:ph type="title"/>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alibri"/>
              <a:buNone/>
            </a:pPr>
            <a:r>
              <a:rPr lang="es-CL" sz="4000" dirty="0">
                <a:solidFill>
                  <a:schemeClr val="lt1"/>
                </a:solidFill>
              </a:rPr>
              <a:t>¿Por qué usamos clases? </a:t>
            </a:r>
            <a:endParaRPr sz="4000" dirty="0">
              <a:solidFill>
                <a:schemeClr val="lt1"/>
              </a:solidFill>
            </a:endParaRPr>
          </a:p>
        </p:txBody>
      </p:sp>
      <p:sp>
        <p:nvSpPr>
          <p:cNvPr id="264" name="Google Shape;264;p15"/>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5" name="Google Shape;265;p15"/>
          <p:cNvSpPr txBox="1"/>
          <p:nvPr/>
        </p:nvSpPr>
        <p:spPr>
          <a:xfrm>
            <a:off x="1245093" y="3429000"/>
            <a:ext cx="4729575" cy="2308324"/>
          </a:xfrm>
          <a:prstGeom prst="rect">
            <a:avLst/>
          </a:prstGeom>
          <a:noFill/>
          <a:ln>
            <a:noFill/>
          </a:ln>
        </p:spPr>
        <p:txBody>
          <a:bodyPr spcFirstLastPara="1" wrap="square" lIns="91425" tIns="45700" rIns="91425" bIns="45700" anchor="t" anchorCtr="0">
            <a:spAutoFit/>
          </a:bodyPr>
          <a:lstStyle/>
          <a:p>
            <a:pPr marL="114300" marR="0" lvl="0" indent="0" algn="just" rtl="0">
              <a:spcBef>
                <a:spcPts val="0"/>
              </a:spcBef>
              <a:spcAft>
                <a:spcPts val="0"/>
              </a:spcAft>
              <a:buNone/>
            </a:pPr>
            <a:r>
              <a:rPr lang="es-CL" sz="2400" dirty="0">
                <a:solidFill>
                  <a:srgbClr val="CD25B0"/>
                </a:solidFill>
                <a:latin typeface="Calibri"/>
                <a:ea typeface="Calibri"/>
                <a:cs typeface="Calibri"/>
                <a:sym typeface="Calibri"/>
              </a:rPr>
              <a:t>Una clase es un modelo o molde de varios objetos del mismo tipo. Es una plantilla que define variables y métodos comunes para todos los objetos de cierto tipo.</a:t>
            </a:r>
            <a:endParaRPr sz="1800" dirty="0">
              <a:solidFill>
                <a:srgbClr val="CD25B0"/>
              </a:solidFill>
              <a:latin typeface="Calibri"/>
              <a:ea typeface="Calibri"/>
              <a:cs typeface="Calibri"/>
              <a:sym typeface="Calibri"/>
            </a:endParaRPr>
          </a:p>
          <a:p>
            <a:pPr marL="114300" marR="0" lvl="0" indent="0" algn="l" rtl="0">
              <a:spcBef>
                <a:spcPts val="0"/>
              </a:spcBef>
              <a:spcAft>
                <a:spcPts val="0"/>
              </a:spcAft>
              <a:buNone/>
            </a:pPr>
            <a:endParaRPr sz="2400" dirty="0">
              <a:solidFill>
                <a:srgbClr val="CD25B0"/>
              </a:solidFill>
              <a:latin typeface="Calibri"/>
              <a:ea typeface="Calibri"/>
              <a:cs typeface="Calibri"/>
              <a:sym typeface="Calibri"/>
            </a:endParaRPr>
          </a:p>
        </p:txBody>
      </p:sp>
      <p:cxnSp>
        <p:nvCxnSpPr>
          <p:cNvPr id="266" name="Google Shape;266;p15"/>
          <p:cNvCxnSpPr/>
          <p:nvPr/>
        </p:nvCxnSpPr>
        <p:spPr>
          <a:xfrm>
            <a:off x="1177021" y="3373180"/>
            <a:ext cx="0" cy="559994"/>
          </a:xfrm>
          <a:prstGeom prst="straightConnector1">
            <a:avLst/>
          </a:prstGeom>
          <a:noFill/>
          <a:ln w="19050" cap="flat" cmpd="sng">
            <a:solidFill>
              <a:srgbClr val="A7A8AA"/>
            </a:solidFill>
            <a:prstDash val="dash"/>
            <a:miter lim="800000"/>
            <a:headEnd type="none" w="sm" len="sm"/>
            <a:tailEnd type="none" w="sm" len="sm"/>
          </a:ln>
        </p:spPr>
      </p:cxnSp>
      <p:cxnSp>
        <p:nvCxnSpPr>
          <p:cNvPr id="267" name="Google Shape;267;p15"/>
          <p:cNvCxnSpPr/>
          <p:nvPr/>
        </p:nvCxnSpPr>
        <p:spPr>
          <a:xfrm>
            <a:off x="6059010" y="4483591"/>
            <a:ext cx="0" cy="831134"/>
          </a:xfrm>
          <a:prstGeom prst="straightConnector1">
            <a:avLst/>
          </a:prstGeom>
          <a:noFill/>
          <a:ln w="19050" cap="flat" cmpd="sng">
            <a:solidFill>
              <a:srgbClr val="A7A8AA"/>
            </a:solidFill>
            <a:prstDash val="dash"/>
            <a:miter lim="800000"/>
            <a:headEnd type="none" w="sm" len="sm"/>
            <a:tailEnd type="none" w="sm" len="sm"/>
          </a:ln>
        </p:spPr>
      </p:cxnSp>
      <p:cxnSp>
        <p:nvCxnSpPr>
          <p:cNvPr id="268" name="Google Shape;268;p15"/>
          <p:cNvCxnSpPr/>
          <p:nvPr/>
        </p:nvCxnSpPr>
        <p:spPr>
          <a:xfrm>
            <a:off x="1177021" y="3373180"/>
            <a:ext cx="873721" cy="0"/>
          </a:xfrm>
          <a:prstGeom prst="straightConnector1">
            <a:avLst/>
          </a:prstGeom>
          <a:noFill/>
          <a:ln w="19050" cap="flat" cmpd="sng">
            <a:solidFill>
              <a:srgbClr val="A7A8AA"/>
            </a:solidFill>
            <a:prstDash val="dash"/>
            <a:miter lim="800000"/>
            <a:headEnd type="none" w="sm" len="sm"/>
            <a:tailEnd type="none" w="sm" len="sm"/>
          </a:ln>
        </p:spPr>
      </p:cxnSp>
      <p:cxnSp>
        <p:nvCxnSpPr>
          <p:cNvPr id="269" name="Google Shape;269;p15"/>
          <p:cNvCxnSpPr/>
          <p:nvPr/>
        </p:nvCxnSpPr>
        <p:spPr>
          <a:xfrm>
            <a:off x="4234649" y="5314725"/>
            <a:ext cx="1824361" cy="0"/>
          </a:xfrm>
          <a:prstGeom prst="straightConnector1">
            <a:avLst/>
          </a:prstGeom>
          <a:noFill/>
          <a:ln w="19050" cap="flat" cmpd="sng">
            <a:solidFill>
              <a:srgbClr val="A7A8AA"/>
            </a:solidFill>
            <a:prstDash val="dash"/>
            <a:miter lim="800000"/>
            <a:headEnd type="none" w="sm" len="sm"/>
            <a:tailEnd type="none" w="sm" len="sm"/>
          </a:ln>
        </p:spPr>
      </p:cxnSp>
      <p:sp>
        <p:nvSpPr>
          <p:cNvPr id="270" name="Google Shape;270;p15"/>
          <p:cNvSpPr/>
          <p:nvPr/>
        </p:nvSpPr>
        <p:spPr>
          <a:xfrm>
            <a:off x="7794598" y="3154631"/>
            <a:ext cx="1633487" cy="16334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1" name="Google Shape;271;p15"/>
          <p:cNvSpPr txBox="1"/>
          <p:nvPr/>
        </p:nvSpPr>
        <p:spPr>
          <a:xfrm>
            <a:off x="7941455" y="3371209"/>
            <a:ext cx="133977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Marca</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Modelo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Año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t>
            </a:r>
            <a:endParaRPr dirty="0"/>
          </a:p>
        </p:txBody>
      </p:sp>
      <p:sp>
        <p:nvSpPr>
          <p:cNvPr id="272" name="Google Shape;272;p15"/>
          <p:cNvSpPr txBox="1"/>
          <p:nvPr/>
        </p:nvSpPr>
        <p:spPr>
          <a:xfrm>
            <a:off x="7847385" y="4887525"/>
            <a:ext cx="1580700" cy="427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Auto1</a:t>
            </a:r>
            <a:endParaRPr sz="1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6"/>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9" name="Google Shape;279;p16"/>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CD25B0"/>
              </a:solidFill>
              <a:latin typeface="Calibri"/>
              <a:ea typeface="Calibri"/>
              <a:cs typeface="Calibri"/>
              <a:sym typeface="Calibri"/>
            </a:endParaRPr>
          </a:p>
        </p:txBody>
      </p:sp>
      <p:sp>
        <p:nvSpPr>
          <p:cNvPr id="280" name="Google Shape;280;p16"/>
          <p:cNvSpPr txBox="1">
            <a:spLocks noGrp="1"/>
          </p:cNvSpPr>
          <p:nvPr>
            <p:ph type="title"/>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alibri"/>
              <a:buNone/>
            </a:pPr>
            <a:r>
              <a:rPr lang="es-CL" sz="4000" dirty="0">
                <a:solidFill>
                  <a:schemeClr val="lt1"/>
                </a:solidFill>
              </a:rPr>
              <a:t>¿Por qué usamos clases? </a:t>
            </a:r>
            <a:endParaRPr sz="4000" dirty="0">
              <a:solidFill>
                <a:schemeClr val="lt1"/>
              </a:solidFill>
            </a:endParaRPr>
          </a:p>
        </p:txBody>
      </p:sp>
      <p:sp>
        <p:nvSpPr>
          <p:cNvPr id="281" name="Google Shape;281;p16"/>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2" name="Google Shape;282;p16"/>
          <p:cNvSpPr/>
          <p:nvPr/>
        </p:nvSpPr>
        <p:spPr>
          <a:xfrm>
            <a:off x="2050743" y="2444417"/>
            <a:ext cx="1633487" cy="16334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3" name="Google Shape;283;p16"/>
          <p:cNvSpPr txBox="1"/>
          <p:nvPr/>
        </p:nvSpPr>
        <p:spPr>
          <a:xfrm>
            <a:off x="2197600" y="2660995"/>
            <a:ext cx="133977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Marca</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Modelo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Año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t>
            </a:r>
            <a:endParaRPr dirty="0"/>
          </a:p>
        </p:txBody>
      </p:sp>
      <p:sp>
        <p:nvSpPr>
          <p:cNvPr id="284" name="Google Shape;284;p16"/>
          <p:cNvSpPr txBox="1"/>
          <p:nvPr/>
        </p:nvSpPr>
        <p:spPr>
          <a:xfrm>
            <a:off x="2103530" y="4177311"/>
            <a:ext cx="1580700" cy="427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Auto1</a:t>
            </a:r>
            <a:endParaRPr sz="1800" dirty="0">
              <a:solidFill>
                <a:schemeClr val="dk1"/>
              </a:solidFill>
              <a:latin typeface="Calibri"/>
              <a:ea typeface="Calibri"/>
              <a:cs typeface="Calibri"/>
              <a:sym typeface="Calibri"/>
            </a:endParaRPr>
          </a:p>
        </p:txBody>
      </p:sp>
      <p:sp>
        <p:nvSpPr>
          <p:cNvPr id="285" name="Google Shape;285;p16"/>
          <p:cNvSpPr/>
          <p:nvPr/>
        </p:nvSpPr>
        <p:spPr>
          <a:xfrm>
            <a:off x="3875471" y="2426294"/>
            <a:ext cx="1633487" cy="16334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6" name="Google Shape;286;p16"/>
          <p:cNvSpPr txBox="1"/>
          <p:nvPr/>
        </p:nvSpPr>
        <p:spPr>
          <a:xfrm>
            <a:off x="4022328" y="2642872"/>
            <a:ext cx="133977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Marca</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Modelo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Año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t>
            </a:r>
            <a:endParaRPr dirty="0"/>
          </a:p>
        </p:txBody>
      </p:sp>
      <p:sp>
        <p:nvSpPr>
          <p:cNvPr id="287" name="Google Shape;287;p16"/>
          <p:cNvSpPr txBox="1"/>
          <p:nvPr/>
        </p:nvSpPr>
        <p:spPr>
          <a:xfrm>
            <a:off x="3928258" y="4159188"/>
            <a:ext cx="1580700" cy="427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Auto2</a:t>
            </a:r>
            <a:endParaRPr sz="1800" dirty="0">
              <a:solidFill>
                <a:schemeClr val="dk1"/>
              </a:solidFill>
              <a:latin typeface="Calibri"/>
              <a:ea typeface="Calibri"/>
              <a:cs typeface="Calibri"/>
              <a:sym typeface="Calibri"/>
            </a:endParaRPr>
          </a:p>
        </p:txBody>
      </p:sp>
      <p:sp>
        <p:nvSpPr>
          <p:cNvPr id="288" name="Google Shape;288;p16"/>
          <p:cNvSpPr/>
          <p:nvPr/>
        </p:nvSpPr>
        <p:spPr>
          <a:xfrm>
            <a:off x="5726349" y="2426294"/>
            <a:ext cx="1633487" cy="16334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9" name="Google Shape;289;p16"/>
          <p:cNvSpPr txBox="1"/>
          <p:nvPr/>
        </p:nvSpPr>
        <p:spPr>
          <a:xfrm>
            <a:off x="5873206" y="2642872"/>
            <a:ext cx="133977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Marca</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Modelo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Año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t>
            </a:r>
            <a:endParaRPr dirty="0"/>
          </a:p>
        </p:txBody>
      </p:sp>
      <p:sp>
        <p:nvSpPr>
          <p:cNvPr id="290" name="Google Shape;290;p16"/>
          <p:cNvSpPr txBox="1"/>
          <p:nvPr/>
        </p:nvSpPr>
        <p:spPr>
          <a:xfrm>
            <a:off x="5779136" y="4159188"/>
            <a:ext cx="1580700" cy="427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Auto3</a:t>
            </a:r>
            <a:endParaRPr sz="1800" dirty="0">
              <a:solidFill>
                <a:schemeClr val="dk1"/>
              </a:solidFill>
              <a:latin typeface="Calibri"/>
              <a:ea typeface="Calibri"/>
              <a:cs typeface="Calibri"/>
              <a:sym typeface="Calibri"/>
            </a:endParaRPr>
          </a:p>
        </p:txBody>
      </p:sp>
      <p:sp>
        <p:nvSpPr>
          <p:cNvPr id="291" name="Google Shape;291;p16"/>
          <p:cNvSpPr/>
          <p:nvPr/>
        </p:nvSpPr>
        <p:spPr>
          <a:xfrm>
            <a:off x="7565941" y="2408171"/>
            <a:ext cx="1633487" cy="16334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2" name="Google Shape;292;p16"/>
          <p:cNvSpPr txBox="1"/>
          <p:nvPr/>
        </p:nvSpPr>
        <p:spPr>
          <a:xfrm>
            <a:off x="7712798" y="2624749"/>
            <a:ext cx="133977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Marca</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Modelo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Año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t>
            </a:r>
            <a:endParaRPr dirty="0"/>
          </a:p>
        </p:txBody>
      </p:sp>
      <p:sp>
        <p:nvSpPr>
          <p:cNvPr id="293" name="Google Shape;293;p16"/>
          <p:cNvSpPr txBox="1"/>
          <p:nvPr/>
        </p:nvSpPr>
        <p:spPr>
          <a:xfrm>
            <a:off x="7618728" y="4141065"/>
            <a:ext cx="1580700" cy="427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Auto4</a:t>
            </a:r>
            <a:endParaRPr sz="1800" dirty="0">
              <a:solidFill>
                <a:schemeClr val="dk1"/>
              </a:solidFill>
              <a:latin typeface="Calibri"/>
              <a:ea typeface="Calibri"/>
              <a:cs typeface="Calibri"/>
              <a:sym typeface="Calibri"/>
            </a:endParaRPr>
          </a:p>
        </p:txBody>
      </p:sp>
      <p:sp>
        <p:nvSpPr>
          <p:cNvPr id="294" name="Google Shape;294;p16"/>
          <p:cNvSpPr txBox="1"/>
          <p:nvPr/>
        </p:nvSpPr>
        <p:spPr>
          <a:xfrm>
            <a:off x="3928258" y="5424824"/>
            <a:ext cx="4047300" cy="5544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CD25B0"/>
              </a:buClr>
              <a:buSzPts val="3200"/>
              <a:buFont typeface="Calibri"/>
              <a:buNone/>
            </a:pPr>
            <a:r>
              <a:rPr lang="es-CL" sz="3200" dirty="0">
                <a:solidFill>
                  <a:srgbClr val="CD25B0"/>
                </a:solidFill>
                <a:latin typeface="Calibri"/>
                <a:ea typeface="Calibri"/>
                <a:cs typeface="Calibri"/>
                <a:sym typeface="Calibri"/>
              </a:rPr>
              <a:t>...y muchos más!</a:t>
            </a:r>
            <a:endParaRPr sz="3200" dirty="0">
              <a:solidFill>
                <a:srgbClr val="CD25B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1" name="Google Shape;301;p17"/>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CD25B0"/>
              </a:solidFill>
              <a:latin typeface="Calibri"/>
              <a:ea typeface="Calibri"/>
              <a:cs typeface="Calibri"/>
              <a:sym typeface="Calibri"/>
            </a:endParaRPr>
          </a:p>
        </p:txBody>
      </p:sp>
      <p:sp>
        <p:nvSpPr>
          <p:cNvPr id="302" name="Google Shape;302;p17"/>
          <p:cNvSpPr txBox="1">
            <a:spLocks noGrp="1"/>
          </p:cNvSpPr>
          <p:nvPr>
            <p:ph type="title"/>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alibri"/>
              <a:buNone/>
            </a:pPr>
            <a:r>
              <a:rPr lang="es-CL" sz="4000" dirty="0">
                <a:solidFill>
                  <a:schemeClr val="lt1"/>
                </a:solidFill>
              </a:rPr>
              <a:t>¿Por qué usamos clases? </a:t>
            </a:r>
            <a:endParaRPr sz="4000" dirty="0">
              <a:solidFill>
                <a:schemeClr val="lt1"/>
              </a:solidFill>
            </a:endParaRPr>
          </a:p>
        </p:txBody>
      </p:sp>
      <p:sp>
        <p:nvSpPr>
          <p:cNvPr id="303" name="Google Shape;303;p17"/>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4" name="Google Shape;304;p17"/>
          <p:cNvSpPr/>
          <p:nvPr/>
        </p:nvSpPr>
        <p:spPr>
          <a:xfrm>
            <a:off x="2050743" y="2444417"/>
            <a:ext cx="1633487" cy="16334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5" name="Google Shape;305;p17"/>
          <p:cNvSpPr txBox="1"/>
          <p:nvPr/>
        </p:nvSpPr>
        <p:spPr>
          <a:xfrm>
            <a:off x="2197600" y="2660995"/>
            <a:ext cx="133977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Marca</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Modelo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Año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t>
            </a:r>
            <a:endParaRPr dirty="0"/>
          </a:p>
        </p:txBody>
      </p:sp>
      <p:sp>
        <p:nvSpPr>
          <p:cNvPr id="306" name="Google Shape;306;p17"/>
          <p:cNvSpPr txBox="1"/>
          <p:nvPr/>
        </p:nvSpPr>
        <p:spPr>
          <a:xfrm>
            <a:off x="2103530" y="4177311"/>
            <a:ext cx="1580700" cy="427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Auto1</a:t>
            </a:r>
            <a:endParaRPr sz="1800" dirty="0">
              <a:solidFill>
                <a:schemeClr val="dk1"/>
              </a:solidFill>
              <a:latin typeface="Calibri"/>
              <a:ea typeface="Calibri"/>
              <a:cs typeface="Calibri"/>
              <a:sym typeface="Calibri"/>
            </a:endParaRPr>
          </a:p>
        </p:txBody>
      </p:sp>
      <p:sp>
        <p:nvSpPr>
          <p:cNvPr id="307" name="Google Shape;307;p17"/>
          <p:cNvSpPr/>
          <p:nvPr/>
        </p:nvSpPr>
        <p:spPr>
          <a:xfrm>
            <a:off x="3875471" y="2426294"/>
            <a:ext cx="1633487" cy="16334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8" name="Google Shape;308;p17"/>
          <p:cNvSpPr txBox="1"/>
          <p:nvPr/>
        </p:nvSpPr>
        <p:spPr>
          <a:xfrm>
            <a:off x="4022328" y="2642872"/>
            <a:ext cx="133977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Marca</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Modelo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Año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t>
            </a:r>
            <a:endParaRPr dirty="0"/>
          </a:p>
        </p:txBody>
      </p:sp>
      <p:sp>
        <p:nvSpPr>
          <p:cNvPr id="309" name="Google Shape;309;p17"/>
          <p:cNvSpPr txBox="1"/>
          <p:nvPr/>
        </p:nvSpPr>
        <p:spPr>
          <a:xfrm>
            <a:off x="3928258" y="4159188"/>
            <a:ext cx="1580700" cy="427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Auto2</a:t>
            </a:r>
            <a:endParaRPr sz="1800" dirty="0">
              <a:solidFill>
                <a:schemeClr val="dk1"/>
              </a:solidFill>
              <a:latin typeface="Calibri"/>
              <a:ea typeface="Calibri"/>
              <a:cs typeface="Calibri"/>
              <a:sym typeface="Calibri"/>
            </a:endParaRPr>
          </a:p>
        </p:txBody>
      </p:sp>
      <p:sp>
        <p:nvSpPr>
          <p:cNvPr id="310" name="Google Shape;310;p17"/>
          <p:cNvSpPr/>
          <p:nvPr/>
        </p:nvSpPr>
        <p:spPr>
          <a:xfrm>
            <a:off x="5726349" y="2426294"/>
            <a:ext cx="1633487" cy="16334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1" name="Google Shape;311;p17"/>
          <p:cNvSpPr txBox="1"/>
          <p:nvPr/>
        </p:nvSpPr>
        <p:spPr>
          <a:xfrm>
            <a:off x="5873206" y="2642872"/>
            <a:ext cx="133977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Marca</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Modelo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Año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t>
            </a:r>
            <a:endParaRPr dirty="0"/>
          </a:p>
        </p:txBody>
      </p:sp>
      <p:sp>
        <p:nvSpPr>
          <p:cNvPr id="312" name="Google Shape;312;p17"/>
          <p:cNvSpPr txBox="1"/>
          <p:nvPr/>
        </p:nvSpPr>
        <p:spPr>
          <a:xfrm>
            <a:off x="5779136" y="4159188"/>
            <a:ext cx="1580700" cy="427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Auto3</a:t>
            </a:r>
            <a:endParaRPr sz="1800" dirty="0">
              <a:solidFill>
                <a:schemeClr val="dk1"/>
              </a:solidFill>
              <a:latin typeface="Calibri"/>
              <a:ea typeface="Calibri"/>
              <a:cs typeface="Calibri"/>
              <a:sym typeface="Calibri"/>
            </a:endParaRPr>
          </a:p>
        </p:txBody>
      </p:sp>
      <p:sp>
        <p:nvSpPr>
          <p:cNvPr id="313" name="Google Shape;313;p17"/>
          <p:cNvSpPr/>
          <p:nvPr/>
        </p:nvSpPr>
        <p:spPr>
          <a:xfrm>
            <a:off x="7565941" y="2408171"/>
            <a:ext cx="1633487" cy="16334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4" name="Google Shape;314;p17"/>
          <p:cNvSpPr txBox="1"/>
          <p:nvPr/>
        </p:nvSpPr>
        <p:spPr>
          <a:xfrm>
            <a:off x="7712798" y="2624749"/>
            <a:ext cx="133977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Marca</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Modelo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Año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t>
            </a:r>
            <a:endParaRPr dirty="0"/>
          </a:p>
        </p:txBody>
      </p:sp>
      <p:sp>
        <p:nvSpPr>
          <p:cNvPr id="315" name="Google Shape;315;p17"/>
          <p:cNvSpPr txBox="1"/>
          <p:nvPr/>
        </p:nvSpPr>
        <p:spPr>
          <a:xfrm>
            <a:off x="7618728" y="4141065"/>
            <a:ext cx="1580700" cy="427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Auto4</a:t>
            </a:r>
            <a:endParaRPr sz="1800" dirty="0">
              <a:solidFill>
                <a:schemeClr val="dk1"/>
              </a:solidFill>
              <a:latin typeface="Calibri"/>
              <a:ea typeface="Calibri"/>
              <a:cs typeface="Calibri"/>
              <a:sym typeface="Calibri"/>
            </a:endParaRPr>
          </a:p>
        </p:txBody>
      </p:sp>
      <p:sp>
        <p:nvSpPr>
          <p:cNvPr id="316" name="Google Shape;316;p17"/>
          <p:cNvSpPr txBox="1"/>
          <p:nvPr/>
        </p:nvSpPr>
        <p:spPr>
          <a:xfrm>
            <a:off x="3537371" y="5075595"/>
            <a:ext cx="4047300" cy="5544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CD25B0"/>
              </a:buClr>
              <a:buSzPts val="3200"/>
              <a:buFont typeface="Calibri"/>
              <a:buNone/>
            </a:pPr>
            <a:r>
              <a:rPr lang="es-CL" sz="3200" dirty="0">
                <a:solidFill>
                  <a:srgbClr val="CD25B0"/>
                </a:solidFill>
                <a:latin typeface="Calibri"/>
                <a:ea typeface="Calibri"/>
                <a:cs typeface="Calibri"/>
                <a:sym typeface="Calibri"/>
              </a:rPr>
              <a:t>AUTOMOTORA</a:t>
            </a:r>
            <a:endParaRPr sz="3200" dirty="0">
              <a:solidFill>
                <a:srgbClr val="CD25B0"/>
              </a:solidFill>
              <a:latin typeface="Calibri"/>
              <a:ea typeface="Calibri"/>
              <a:cs typeface="Calibri"/>
              <a:sym typeface="Calibri"/>
            </a:endParaRPr>
          </a:p>
        </p:txBody>
      </p:sp>
      <p:sp>
        <p:nvSpPr>
          <p:cNvPr id="317" name="Google Shape;317;p17"/>
          <p:cNvSpPr/>
          <p:nvPr/>
        </p:nvSpPr>
        <p:spPr>
          <a:xfrm>
            <a:off x="1376039" y="1944210"/>
            <a:ext cx="8469297" cy="3009530"/>
          </a:xfrm>
          <a:prstGeom prst="rect">
            <a:avLst/>
          </a:prstGeom>
          <a:noFill/>
          <a:ln w="28575" cap="flat" cmpd="sng">
            <a:solidFill>
              <a:srgbClr val="CD25B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8"/>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4" name="Google Shape;324;p18"/>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CD25B0"/>
              </a:solidFill>
              <a:latin typeface="Calibri"/>
              <a:ea typeface="Calibri"/>
              <a:cs typeface="Calibri"/>
              <a:sym typeface="Calibri"/>
            </a:endParaRPr>
          </a:p>
        </p:txBody>
      </p:sp>
      <p:sp>
        <p:nvSpPr>
          <p:cNvPr id="325" name="Google Shape;325;p18"/>
          <p:cNvSpPr txBox="1">
            <a:spLocks noGrp="1"/>
          </p:cNvSpPr>
          <p:nvPr>
            <p:ph type="title"/>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alibri"/>
              <a:buNone/>
            </a:pPr>
            <a:r>
              <a:rPr lang="es-CL" sz="4000" dirty="0">
                <a:solidFill>
                  <a:schemeClr val="lt1"/>
                </a:solidFill>
              </a:rPr>
              <a:t>¿Por qué usamos clases? </a:t>
            </a:r>
            <a:endParaRPr sz="4000" dirty="0">
              <a:solidFill>
                <a:schemeClr val="lt1"/>
              </a:solidFill>
            </a:endParaRPr>
          </a:p>
        </p:txBody>
      </p:sp>
      <p:sp>
        <p:nvSpPr>
          <p:cNvPr id="326" name="Google Shape;326;p18"/>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7" name="Google Shape;327;p18"/>
          <p:cNvSpPr/>
          <p:nvPr/>
        </p:nvSpPr>
        <p:spPr>
          <a:xfrm>
            <a:off x="3701989" y="2453295"/>
            <a:ext cx="1633487" cy="16334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8" name="Google Shape;328;p18"/>
          <p:cNvSpPr txBox="1"/>
          <p:nvPr/>
        </p:nvSpPr>
        <p:spPr>
          <a:xfrm>
            <a:off x="3848846" y="2794164"/>
            <a:ext cx="13397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Nombre</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Rut</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t>
            </a:r>
            <a:endParaRPr dirty="0"/>
          </a:p>
        </p:txBody>
      </p:sp>
      <p:sp>
        <p:nvSpPr>
          <p:cNvPr id="329" name="Google Shape;329;p18"/>
          <p:cNvSpPr txBox="1"/>
          <p:nvPr/>
        </p:nvSpPr>
        <p:spPr>
          <a:xfrm>
            <a:off x="3754776" y="4186189"/>
            <a:ext cx="1580700" cy="427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Vendedor [ ]</a:t>
            </a:r>
            <a:endParaRPr sz="1800" dirty="0">
              <a:solidFill>
                <a:schemeClr val="dk1"/>
              </a:solidFill>
              <a:latin typeface="Calibri"/>
              <a:ea typeface="Calibri"/>
              <a:cs typeface="Calibri"/>
              <a:sym typeface="Calibri"/>
            </a:endParaRPr>
          </a:p>
        </p:txBody>
      </p:sp>
      <p:sp>
        <p:nvSpPr>
          <p:cNvPr id="330" name="Google Shape;330;p18"/>
          <p:cNvSpPr/>
          <p:nvPr/>
        </p:nvSpPr>
        <p:spPr>
          <a:xfrm>
            <a:off x="5526717" y="2435172"/>
            <a:ext cx="1633487" cy="16334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1" name="Google Shape;331;p18"/>
          <p:cNvSpPr txBox="1"/>
          <p:nvPr/>
        </p:nvSpPr>
        <p:spPr>
          <a:xfrm>
            <a:off x="5673574" y="2651750"/>
            <a:ext cx="133977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Marca</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Modelo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Año</a:t>
            </a:r>
            <a:endParaRPr dirty="0"/>
          </a:p>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a:t>
            </a:r>
            <a:endParaRPr dirty="0"/>
          </a:p>
        </p:txBody>
      </p:sp>
      <p:sp>
        <p:nvSpPr>
          <p:cNvPr id="332" name="Google Shape;332;p18"/>
          <p:cNvSpPr txBox="1"/>
          <p:nvPr/>
        </p:nvSpPr>
        <p:spPr>
          <a:xfrm>
            <a:off x="5579504" y="4168066"/>
            <a:ext cx="1580700" cy="427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Auto [ ]</a:t>
            </a:r>
            <a:endParaRPr sz="1800" dirty="0">
              <a:solidFill>
                <a:schemeClr val="dk1"/>
              </a:solidFill>
              <a:latin typeface="Calibri"/>
              <a:ea typeface="Calibri"/>
              <a:cs typeface="Calibri"/>
              <a:sym typeface="Calibri"/>
            </a:endParaRPr>
          </a:p>
        </p:txBody>
      </p:sp>
      <p:sp>
        <p:nvSpPr>
          <p:cNvPr id="333" name="Google Shape;333;p18"/>
          <p:cNvSpPr txBox="1"/>
          <p:nvPr/>
        </p:nvSpPr>
        <p:spPr>
          <a:xfrm>
            <a:off x="3537371" y="5075595"/>
            <a:ext cx="4047300" cy="5544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CD25B0"/>
              </a:buClr>
              <a:buSzPts val="3200"/>
              <a:buFont typeface="Calibri"/>
              <a:buNone/>
            </a:pPr>
            <a:r>
              <a:rPr lang="es-CL" sz="3200" dirty="0">
                <a:solidFill>
                  <a:srgbClr val="CD25B0"/>
                </a:solidFill>
                <a:latin typeface="Calibri"/>
                <a:ea typeface="Calibri"/>
                <a:cs typeface="Calibri"/>
                <a:sym typeface="Calibri"/>
              </a:rPr>
              <a:t>AUTOMOTORA</a:t>
            </a:r>
            <a:endParaRPr sz="3200" dirty="0">
              <a:solidFill>
                <a:srgbClr val="CD25B0"/>
              </a:solidFill>
              <a:latin typeface="Calibri"/>
              <a:ea typeface="Calibri"/>
              <a:cs typeface="Calibri"/>
              <a:sym typeface="Calibri"/>
            </a:endParaRPr>
          </a:p>
        </p:txBody>
      </p:sp>
      <p:sp>
        <p:nvSpPr>
          <p:cNvPr id="334" name="Google Shape;334;p18"/>
          <p:cNvSpPr/>
          <p:nvPr/>
        </p:nvSpPr>
        <p:spPr>
          <a:xfrm>
            <a:off x="3027286" y="1953088"/>
            <a:ext cx="4900474" cy="3009530"/>
          </a:xfrm>
          <a:prstGeom prst="rect">
            <a:avLst/>
          </a:prstGeom>
          <a:noFill/>
          <a:ln w="28575" cap="flat" cmpd="sng">
            <a:solidFill>
              <a:srgbClr val="CD25B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CL" dirty="0">
                <a:solidFill>
                  <a:srgbClr val="CD25B0"/>
                </a:solidFill>
              </a:rPr>
              <a:t>DEFINIENDO</a:t>
            </a:r>
            <a:br>
              <a:rPr lang="es-CL" dirty="0"/>
            </a:br>
            <a:r>
              <a:rPr lang="es-CL" dirty="0">
                <a:solidFill>
                  <a:srgbClr val="A7A8AA"/>
                </a:solidFill>
              </a:rPr>
              <a:t>UNA CLASE</a:t>
            </a:r>
            <a:endParaRPr dirty="0">
              <a:solidFill>
                <a:srgbClr val="A7A8AA"/>
              </a:solidFill>
            </a:endParaRPr>
          </a:p>
        </p:txBody>
      </p:sp>
      <p:sp>
        <p:nvSpPr>
          <p:cNvPr id="341" name="Google Shape;341;p19"/>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2" name="Google Shape;342;p19"/>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3" name="Google Shape;343;p19"/>
          <p:cNvPicPr preferRelativeResize="0"/>
          <p:nvPr/>
        </p:nvPicPr>
        <p:blipFill rotWithShape="1">
          <a:blip r:embed="rId3">
            <a:alphaModFix/>
          </a:blip>
          <a:srcRect/>
          <a:stretch/>
        </p:blipFill>
        <p:spPr>
          <a:xfrm>
            <a:off x="3551068" y="1094469"/>
            <a:ext cx="8355182" cy="53418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3" name="Google Shape;103;p2"/>
          <p:cNvSpPr txBox="1">
            <a:spLocks noGrp="1"/>
          </p:cNvSpPr>
          <p:nvPr>
            <p:ph type="body" idx="1"/>
          </p:nvPr>
        </p:nvSpPr>
        <p:spPr>
          <a:xfrm>
            <a:off x="838200" y="1825625"/>
            <a:ext cx="76754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CL" sz="6000" dirty="0">
                <a:solidFill>
                  <a:schemeClr val="lt1"/>
                </a:solidFill>
              </a:rPr>
              <a:t>IDENTIFICAR Y </a:t>
            </a:r>
            <a:endParaRPr dirty="0"/>
          </a:p>
          <a:p>
            <a:pPr marL="0" lvl="0" indent="0" algn="l" rtl="0">
              <a:lnSpc>
                <a:spcPct val="90000"/>
              </a:lnSpc>
              <a:spcBef>
                <a:spcPts val="1000"/>
              </a:spcBef>
              <a:spcAft>
                <a:spcPts val="0"/>
              </a:spcAft>
              <a:buClr>
                <a:schemeClr val="lt1"/>
              </a:buClr>
              <a:buSzPts val="6000"/>
              <a:buNone/>
            </a:pPr>
            <a:r>
              <a:rPr lang="es-CL" sz="6000" dirty="0">
                <a:solidFill>
                  <a:schemeClr val="lt1"/>
                </a:solidFill>
              </a:rPr>
              <a:t>CONSTRUIR CLASES </a:t>
            </a:r>
            <a:endParaRPr dirty="0"/>
          </a:p>
          <a:p>
            <a:pPr marL="0" lvl="0" indent="0" algn="l" rtl="0">
              <a:lnSpc>
                <a:spcPct val="90000"/>
              </a:lnSpc>
              <a:spcBef>
                <a:spcPts val="1000"/>
              </a:spcBef>
              <a:spcAft>
                <a:spcPts val="0"/>
              </a:spcAft>
              <a:buClr>
                <a:schemeClr val="lt1"/>
              </a:buClr>
              <a:buSzPts val="6000"/>
              <a:buNone/>
            </a:pPr>
            <a:r>
              <a:rPr lang="es-CL" sz="6000" dirty="0">
                <a:solidFill>
                  <a:schemeClr val="lt1"/>
                </a:solidFill>
              </a:rPr>
              <a:t>Y OBJETOS EN </a:t>
            </a:r>
            <a:r>
              <a:rPr lang="es-CL" sz="6000" b="1" dirty="0">
                <a:solidFill>
                  <a:schemeClr val="lt1"/>
                </a:solidFill>
              </a:rPr>
              <a:t>POO</a:t>
            </a:r>
            <a:endParaRPr sz="6000" b="1" dirty="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CL" dirty="0">
                <a:solidFill>
                  <a:srgbClr val="CD25B0"/>
                </a:solidFill>
              </a:rPr>
              <a:t>INSTANCIANDO</a:t>
            </a:r>
            <a:br>
              <a:rPr lang="es-CL" dirty="0"/>
            </a:br>
            <a:r>
              <a:rPr lang="es-CL" dirty="0">
                <a:solidFill>
                  <a:srgbClr val="A7A8AA"/>
                </a:solidFill>
              </a:rPr>
              <a:t>UNA CLASE</a:t>
            </a:r>
            <a:endParaRPr dirty="0">
              <a:solidFill>
                <a:srgbClr val="A7A8AA"/>
              </a:solidFill>
            </a:endParaRPr>
          </a:p>
        </p:txBody>
      </p:sp>
      <p:sp>
        <p:nvSpPr>
          <p:cNvPr id="350" name="Google Shape;350;p20"/>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1" name="Google Shape;351;p20"/>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52" name="Google Shape;352;p20"/>
          <p:cNvPicPr preferRelativeResize="0"/>
          <p:nvPr/>
        </p:nvPicPr>
        <p:blipFill rotWithShape="1">
          <a:blip r:embed="rId3">
            <a:alphaModFix/>
          </a:blip>
          <a:srcRect/>
          <a:stretch/>
        </p:blipFill>
        <p:spPr>
          <a:xfrm>
            <a:off x="6718157" y="3393136"/>
            <a:ext cx="4554525" cy="955888"/>
          </a:xfrm>
          <a:prstGeom prst="rect">
            <a:avLst/>
          </a:prstGeom>
          <a:noFill/>
          <a:ln>
            <a:noFill/>
          </a:ln>
        </p:spPr>
      </p:pic>
      <p:sp>
        <p:nvSpPr>
          <p:cNvPr id="353" name="Google Shape;353;p20"/>
          <p:cNvSpPr/>
          <p:nvPr/>
        </p:nvSpPr>
        <p:spPr>
          <a:xfrm>
            <a:off x="790880" y="2218712"/>
            <a:ext cx="5305120" cy="3995657"/>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4" name="Google Shape;354;p20"/>
          <p:cNvSpPr txBox="1"/>
          <p:nvPr/>
        </p:nvSpPr>
        <p:spPr>
          <a:xfrm>
            <a:off x="983952" y="2261254"/>
            <a:ext cx="4907134" cy="388997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lt1"/>
              </a:buClr>
              <a:buSzPts val="2400"/>
              <a:buFont typeface="Calibri"/>
              <a:buNone/>
            </a:pPr>
            <a:r>
              <a:rPr lang="es-CL" sz="2400" dirty="0">
                <a:solidFill>
                  <a:schemeClr val="lt1"/>
                </a:solidFill>
                <a:latin typeface="Calibri"/>
                <a:ea typeface="Calibri"/>
                <a:cs typeface="Calibri"/>
                <a:sym typeface="Calibri"/>
              </a:rPr>
              <a:t>Ya definida la clase, es posible crear objetos a partir de esta ¡como si fuera un molde! Esa parte del proceso se llama </a:t>
            </a:r>
            <a:r>
              <a:rPr lang="es-CL" sz="2400" b="1" dirty="0">
                <a:solidFill>
                  <a:schemeClr val="lt1"/>
                </a:solidFill>
                <a:latin typeface="Calibri"/>
                <a:ea typeface="Calibri"/>
                <a:cs typeface="Calibri"/>
                <a:sym typeface="Calibri"/>
              </a:rPr>
              <a:t>instanciar </a:t>
            </a:r>
            <a:r>
              <a:rPr lang="es-CL" sz="2400" dirty="0">
                <a:solidFill>
                  <a:schemeClr val="lt1"/>
                </a:solidFill>
                <a:latin typeface="Calibri"/>
                <a:ea typeface="Calibri"/>
                <a:cs typeface="Calibri"/>
                <a:sym typeface="Calibri"/>
              </a:rPr>
              <a:t>la clase. Cada uno de los objetos o instancias, tienen su propia copia de los atributos y métodos, por lo tanto la asignación de valores es totalmente independiente de las demás. </a:t>
            </a:r>
            <a:endParaRPr sz="1800" dirty="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CL" dirty="0">
                <a:solidFill>
                  <a:srgbClr val="CD25B0"/>
                </a:solidFill>
              </a:rPr>
              <a:t>DECLARANDO</a:t>
            </a:r>
            <a:br>
              <a:rPr lang="es-CL" dirty="0"/>
            </a:br>
            <a:r>
              <a:rPr lang="es-CL" dirty="0">
                <a:solidFill>
                  <a:srgbClr val="A7A8AA"/>
                </a:solidFill>
              </a:rPr>
              <a:t>UN BEBÉ</a:t>
            </a:r>
            <a:endParaRPr dirty="0">
              <a:solidFill>
                <a:srgbClr val="A7A8AA"/>
              </a:solidFill>
            </a:endParaRPr>
          </a:p>
        </p:txBody>
      </p:sp>
      <p:sp>
        <p:nvSpPr>
          <p:cNvPr id="361" name="Google Shape;361;p21"/>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62" name="Google Shape;362;p21"/>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63" name="Google Shape;363;p21"/>
          <p:cNvSpPr txBox="1"/>
          <p:nvPr/>
        </p:nvSpPr>
        <p:spPr>
          <a:xfrm>
            <a:off x="542519" y="2059620"/>
            <a:ext cx="8520600" cy="4083728"/>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6FA8DC"/>
              </a:buClr>
              <a:buSzPts val="2800"/>
              <a:buFont typeface="Arial"/>
              <a:buNone/>
            </a:pPr>
            <a:r>
              <a:rPr lang="es-CL" sz="2800" dirty="0">
                <a:solidFill>
                  <a:srgbClr val="6FA8DC"/>
                </a:solidFill>
                <a:latin typeface="Calibri"/>
                <a:ea typeface="Calibri"/>
                <a:cs typeface="Calibri"/>
                <a:sym typeface="Calibri"/>
              </a:rPr>
              <a:t>public class</a:t>
            </a:r>
            <a:r>
              <a:rPr lang="es-CL" sz="2800" dirty="0">
                <a:solidFill>
                  <a:schemeClr val="dk1"/>
                </a:solidFill>
                <a:latin typeface="Calibri"/>
                <a:ea typeface="Calibri"/>
                <a:cs typeface="Calibri"/>
                <a:sym typeface="Calibri"/>
              </a:rPr>
              <a:t> </a:t>
            </a:r>
            <a:r>
              <a:rPr lang="es-CL" sz="2800" dirty="0">
                <a:solidFill>
                  <a:srgbClr val="000000"/>
                </a:solidFill>
                <a:latin typeface="Calibri"/>
                <a:ea typeface="Calibri"/>
                <a:cs typeface="Calibri"/>
                <a:sym typeface="Calibri"/>
              </a:rPr>
              <a:t>Bebe</a:t>
            </a:r>
            <a:br>
              <a:rPr lang="es-CL" sz="2800" dirty="0">
                <a:solidFill>
                  <a:srgbClr val="000000"/>
                </a:solidFill>
                <a:latin typeface="Calibri"/>
                <a:ea typeface="Calibri"/>
                <a:cs typeface="Calibri"/>
                <a:sym typeface="Calibri"/>
              </a:rPr>
            </a:br>
            <a:r>
              <a:rPr lang="es-CL" sz="2800" dirty="0">
                <a:solidFill>
                  <a:srgbClr val="000000"/>
                </a:solidFill>
                <a:latin typeface="Calibri"/>
                <a:ea typeface="Calibri"/>
                <a:cs typeface="Calibri"/>
                <a:sym typeface="Calibri"/>
              </a:rPr>
              <a:t> {</a:t>
            </a:r>
            <a:endParaRPr dirty="0"/>
          </a:p>
          <a:p>
            <a:pPr marL="0" marR="0" lvl="0" indent="0" algn="l" rtl="0">
              <a:lnSpc>
                <a:spcPct val="90000"/>
              </a:lnSpc>
              <a:spcBef>
                <a:spcPts val="1600"/>
              </a:spcBef>
              <a:spcAft>
                <a:spcPts val="0"/>
              </a:spcAft>
              <a:buClr>
                <a:schemeClr val="dk1"/>
              </a:buClr>
              <a:buSzPts val="2800"/>
              <a:buFont typeface="Arial"/>
              <a:buNone/>
            </a:pPr>
            <a:endParaRPr sz="2800" dirty="0">
              <a:solidFill>
                <a:srgbClr val="000000"/>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800"/>
              <a:buFont typeface="Arial"/>
              <a:buNone/>
            </a:pPr>
            <a:endParaRPr sz="2800" dirty="0">
              <a:solidFill>
                <a:srgbClr val="000000"/>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800"/>
              <a:buFont typeface="Arial"/>
              <a:buNone/>
            </a:pPr>
            <a:endParaRPr sz="2800" dirty="0">
              <a:solidFill>
                <a:srgbClr val="000000"/>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800"/>
              <a:buFont typeface="Arial"/>
              <a:buNone/>
            </a:pPr>
            <a:endParaRPr sz="2800" dirty="0">
              <a:solidFill>
                <a:srgbClr val="000000"/>
              </a:solidFill>
              <a:latin typeface="Calibri"/>
              <a:ea typeface="Calibri"/>
              <a:cs typeface="Calibri"/>
              <a:sym typeface="Calibri"/>
            </a:endParaRPr>
          </a:p>
          <a:p>
            <a:pPr marL="0" marR="0" lvl="0" indent="0" algn="l" rtl="0">
              <a:lnSpc>
                <a:spcPct val="90000"/>
              </a:lnSpc>
              <a:spcBef>
                <a:spcPts val="1600"/>
              </a:spcBef>
              <a:spcAft>
                <a:spcPts val="1600"/>
              </a:spcAft>
              <a:buClr>
                <a:srgbClr val="000000"/>
              </a:buClr>
              <a:buSzPts val="2800"/>
              <a:buFont typeface="Arial"/>
              <a:buNone/>
            </a:pPr>
            <a:r>
              <a:rPr lang="es-CL" sz="2800" dirty="0">
                <a:solidFill>
                  <a:srgbClr val="000000"/>
                </a:solidFill>
                <a:latin typeface="Calibri"/>
                <a:ea typeface="Calibri"/>
                <a:cs typeface="Calibri"/>
                <a:sym typeface="Calibri"/>
              </a:rPr>
              <a:t>}</a:t>
            </a:r>
            <a:endParaRPr dirty="0"/>
          </a:p>
        </p:txBody>
      </p:sp>
      <p:sp>
        <p:nvSpPr>
          <p:cNvPr id="364" name="Google Shape;364;p21"/>
          <p:cNvSpPr/>
          <p:nvPr/>
        </p:nvSpPr>
        <p:spPr>
          <a:xfrm>
            <a:off x="781144" y="3333510"/>
            <a:ext cx="1109800" cy="536100"/>
          </a:xfrm>
          <a:prstGeom prst="rect">
            <a:avLst/>
          </a:prstGeom>
          <a:solidFill>
            <a:srgbClr val="EA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Atributos</a:t>
            </a:r>
            <a:endParaRPr sz="1800" dirty="0">
              <a:solidFill>
                <a:schemeClr val="dk1"/>
              </a:solidFill>
              <a:latin typeface="Calibri"/>
              <a:ea typeface="Calibri"/>
              <a:cs typeface="Calibri"/>
              <a:sym typeface="Calibri"/>
            </a:endParaRPr>
          </a:p>
        </p:txBody>
      </p:sp>
      <p:sp>
        <p:nvSpPr>
          <p:cNvPr id="365" name="Google Shape;365;p21"/>
          <p:cNvSpPr/>
          <p:nvPr/>
        </p:nvSpPr>
        <p:spPr>
          <a:xfrm>
            <a:off x="781144" y="4265485"/>
            <a:ext cx="1109800" cy="5361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r>
              <a:rPr lang="es-CL" sz="1800" dirty="0">
                <a:solidFill>
                  <a:schemeClr val="dk1"/>
                </a:solidFill>
                <a:latin typeface="Calibri"/>
                <a:ea typeface="Calibri"/>
                <a:cs typeface="Calibri"/>
                <a:sym typeface="Calibri"/>
              </a:rPr>
              <a:t>Métodos</a:t>
            </a: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2"/>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CL" dirty="0">
                <a:solidFill>
                  <a:srgbClr val="CD25B0"/>
                </a:solidFill>
              </a:rPr>
              <a:t>DIAGRAMA</a:t>
            </a:r>
            <a:br>
              <a:rPr lang="es-CL" dirty="0"/>
            </a:br>
            <a:r>
              <a:rPr lang="es-CL" dirty="0">
                <a:solidFill>
                  <a:srgbClr val="A7A8AA"/>
                </a:solidFill>
              </a:rPr>
              <a:t>DE LA CLASE</a:t>
            </a:r>
            <a:endParaRPr dirty="0">
              <a:solidFill>
                <a:srgbClr val="A7A8AA"/>
              </a:solidFill>
            </a:endParaRPr>
          </a:p>
        </p:txBody>
      </p:sp>
      <p:sp>
        <p:nvSpPr>
          <p:cNvPr id="372" name="Google Shape;372;p22"/>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3" name="Google Shape;373;p22"/>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4" name="Google Shape;374;p22"/>
          <p:cNvSpPr/>
          <p:nvPr/>
        </p:nvSpPr>
        <p:spPr>
          <a:xfrm>
            <a:off x="3443440" y="2469161"/>
            <a:ext cx="5305120" cy="534664"/>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5" name="Google Shape;375;p22"/>
          <p:cNvSpPr txBox="1"/>
          <p:nvPr/>
        </p:nvSpPr>
        <p:spPr>
          <a:xfrm>
            <a:off x="5527460" y="2485068"/>
            <a:ext cx="857423" cy="492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lt1"/>
              </a:buClr>
              <a:buSzPts val="2400"/>
              <a:buFont typeface="Calibri"/>
              <a:buNone/>
            </a:pPr>
            <a:r>
              <a:rPr lang="es-CL" sz="2400" dirty="0">
                <a:solidFill>
                  <a:schemeClr val="lt1"/>
                </a:solidFill>
                <a:latin typeface="Calibri"/>
                <a:ea typeface="Calibri"/>
                <a:cs typeface="Calibri"/>
                <a:sym typeface="Calibri"/>
              </a:rPr>
              <a:t>BEBÉ</a:t>
            </a:r>
            <a:endParaRPr sz="1800" dirty="0">
              <a:solidFill>
                <a:schemeClr val="lt1"/>
              </a:solidFill>
              <a:latin typeface="Calibri"/>
              <a:ea typeface="Calibri"/>
              <a:cs typeface="Calibri"/>
              <a:sym typeface="Calibri"/>
            </a:endParaRPr>
          </a:p>
        </p:txBody>
      </p:sp>
      <p:sp>
        <p:nvSpPr>
          <p:cNvPr id="376" name="Google Shape;376;p22"/>
          <p:cNvSpPr txBox="1"/>
          <p:nvPr/>
        </p:nvSpPr>
        <p:spPr>
          <a:xfrm>
            <a:off x="3443440" y="3089425"/>
            <a:ext cx="5305120" cy="1477328"/>
          </a:xfrm>
          <a:prstGeom prst="rect">
            <a:avLst/>
          </a:prstGeom>
          <a:noFill/>
          <a:ln w="19050" cap="flat" cmpd="sng">
            <a:solidFill>
              <a:srgbClr val="A7A8AA"/>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dirty="0">
                <a:solidFill>
                  <a:schemeClr val="dk1"/>
                </a:solidFill>
                <a:latin typeface="Calibri"/>
                <a:ea typeface="Calibri"/>
                <a:cs typeface="Calibri"/>
                <a:sym typeface="Calibri"/>
              </a:rPr>
              <a:t>+nombre: String</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s-CL" sz="1800" dirty="0">
                <a:solidFill>
                  <a:schemeClr val="dk1"/>
                </a:solidFill>
                <a:latin typeface="Calibri"/>
                <a:ea typeface="Calibri"/>
                <a:cs typeface="Calibri"/>
                <a:sym typeface="Calibri"/>
              </a:rPr>
              <a:t>+esMujer: Boolean</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s-CL" sz="1800" dirty="0">
                <a:solidFill>
                  <a:schemeClr val="dk1"/>
                </a:solidFill>
                <a:latin typeface="Calibri"/>
                <a:ea typeface="Calibri"/>
                <a:cs typeface="Calibri"/>
                <a:sym typeface="Calibri"/>
              </a:rPr>
              <a:t>+peso: Double</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s-CL" sz="1800" dirty="0">
                <a:solidFill>
                  <a:schemeClr val="dk1"/>
                </a:solidFill>
                <a:latin typeface="Calibri"/>
                <a:ea typeface="Calibri"/>
                <a:cs typeface="Calibri"/>
                <a:sym typeface="Calibri"/>
              </a:rPr>
              <a:t>+decibeles: Double</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s-CL" sz="1800" dirty="0">
                <a:solidFill>
                  <a:schemeClr val="dk1"/>
                </a:solidFill>
                <a:latin typeface="Calibri"/>
                <a:ea typeface="Calibri"/>
                <a:cs typeface="Calibri"/>
                <a:sym typeface="Calibri"/>
              </a:rPr>
              <a:t>+numPopo: Int</a:t>
            </a:r>
            <a:endParaRPr sz="1800" dirty="0">
              <a:solidFill>
                <a:schemeClr val="dk1"/>
              </a:solidFill>
              <a:latin typeface="Calibri"/>
              <a:ea typeface="Calibri"/>
              <a:cs typeface="Calibri"/>
              <a:sym typeface="Calibri"/>
            </a:endParaRPr>
          </a:p>
        </p:txBody>
      </p:sp>
      <p:sp>
        <p:nvSpPr>
          <p:cNvPr id="377" name="Google Shape;377;p22"/>
          <p:cNvSpPr/>
          <p:nvPr/>
        </p:nvSpPr>
        <p:spPr>
          <a:xfrm>
            <a:off x="3443440" y="4652353"/>
            <a:ext cx="5305120" cy="534664"/>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8" name="Google Shape;378;p22"/>
          <p:cNvSpPr txBox="1"/>
          <p:nvPr/>
        </p:nvSpPr>
        <p:spPr>
          <a:xfrm>
            <a:off x="5429812" y="4694894"/>
            <a:ext cx="1727430" cy="39215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+popo(): Void</a:t>
            </a:r>
            <a:endParaRPr sz="1800" dirty="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D25B0"/>
              </a:buClr>
              <a:buSzPts val="4400"/>
              <a:buFont typeface="Calibri"/>
              <a:buNone/>
            </a:pPr>
            <a:r>
              <a:rPr lang="es-CL" dirty="0">
                <a:solidFill>
                  <a:srgbClr val="CD25B0"/>
                </a:solidFill>
              </a:rPr>
              <a:t>BUENAS</a:t>
            </a:r>
            <a:br>
              <a:rPr lang="es-CL" dirty="0"/>
            </a:br>
            <a:r>
              <a:rPr lang="es-CL" dirty="0">
                <a:solidFill>
                  <a:srgbClr val="A7A8AA"/>
                </a:solidFill>
              </a:rPr>
              <a:t>PRÁCTICAS</a:t>
            </a:r>
            <a:endParaRPr dirty="0">
              <a:solidFill>
                <a:srgbClr val="A7A8AA"/>
              </a:solidFill>
            </a:endParaRPr>
          </a:p>
        </p:txBody>
      </p:sp>
      <p:sp>
        <p:nvSpPr>
          <p:cNvPr id="385" name="Google Shape;385;p23"/>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86" name="Google Shape;386;p23"/>
          <p:cNvSpPr/>
          <p:nvPr/>
        </p:nvSpPr>
        <p:spPr>
          <a:xfrm>
            <a:off x="12020365" y="275204"/>
            <a:ext cx="17163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87" name="Google Shape;387;p23"/>
          <p:cNvSpPr/>
          <p:nvPr/>
        </p:nvSpPr>
        <p:spPr>
          <a:xfrm>
            <a:off x="3458634" y="1776702"/>
            <a:ext cx="5305120" cy="4300825"/>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88" name="Google Shape;388;p23"/>
          <p:cNvSpPr txBox="1"/>
          <p:nvPr/>
        </p:nvSpPr>
        <p:spPr>
          <a:xfrm>
            <a:off x="3651706" y="1819244"/>
            <a:ext cx="4907134" cy="4154943"/>
          </a:xfrm>
          <a:prstGeom prst="rect">
            <a:avLst/>
          </a:prstGeom>
          <a:noFill/>
          <a:ln>
            <a:noFill/>
          </a:ln>
        </p:spPr>
        <p:txBody>
          <a:bodyPr spcFirstLastPara="1" wrap="square" lIns="91425" tIns="45700" rIns="91425" bIns="45700" anchor="t" anchorCtr="0">
            <a:spAutoFit/>
          </a:bodyPr>
          <a:lstStyle/>
          <a:p>
            <a:pPr marL="114300" marR="0" lvl="0" indent="0" algn="just" rtl="0">
              <a:spcBef>
                <a:spcPts val="0"/>
              </a:spcBef>
              <a:spcAft>
                <a:spcPts val="0"/>
              </a:spcAft>
              <a:buNone/>
            </a:pPr>
            <a:r>
              <a:rPr lang="es-CL" sz="2400"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1. Las clases siempre comienzan con Mayúsculas (Bebe, Auto, Enemigo</a:t>
            </a:r>
            <a:r>
              <a:rPr lang="es-CL" sz="2400"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y no llevan tilde.</a:t>
            </a:r>
            <a:endParaRPr dirty="0"/>
          </a:p>
          <a:p>
            <a:pPr marL="457200" marR="0" lvl="0" indent="-228600" algn="just" rtl="0">
              <a:spcBef>
                <a:spcPts val="0"/>
              </a:spcBef>
              <a:spcAft>
                <a:spcPts val="0"/>
              </a:spcAft>
              <a:buClr>
                <a:schemeClr val="lt1"/>
              </a:buClr>
              <a:buSzPts val="1800"/>
              <a:buFont typeface="Calibri"/>
              <a:buNone/>
            </a:pPr>
            <a:endParaRPr sz="2400" dirty="0">
              <a:solidFill>
                <a:schemeClr val="lt1"/>
              </a:solidFill>
              <a:latin typeface="Calibri"/>
              <a:ea typeface="Calibri"/>
              <a:cs typeface="Calibri"/>
              <a:sym typeface="Calibri"/>
            </a:endParaRPr>
          </a:p>
          <a:p>
            <a:pPr marL="457200" marR="0" lvl="0" indent="-342900" algn="just" rtl="0">
              <a:spcBef>
                <a:spcPts val="0"/>
              </a:spcBef>
              <a:spcAft>
                <a:spcPts val="0"/>
              </a:spcAft>
              <a:buClr>
                <a:schemeClr val="lt1"/>
              </a:buClr>
              <a:buSzPts val="1800"/>
              <a:buFont typeface="Arial"/>
              <a:buChar char="•"/>
            </a:pPr>
            <a:r>
              <a:rPr lang="es-CL" sz="2400" dirty="0">
                <a:solidFill>
                  <a:schemeClr val="lt1"/>
                </a:solidFill>
                <a:latin typeface="Calibri"/>
                <a:ea typeface="Calibri"/>
                <a:cs typeface="Calibri"/>
                <a:sym typeface="Calibri"/>
              </a:rPr>
              <a:t>Si contiene más de una palabra, cada una de ellas comienza con mayúscula (Ejemplo: StringBuffer, Perro, Cuenta).</a:t>
            </a:r>
            <a:endParaRPr dirty="0"/>
          </a:p>
          <a:p>
            <a:pPr marL="457200" marR="0" lvl="0" indent="-228600" algn="just" rtl="0">
              <a:spcBef>
                <a:spcPts val="0"/>
              </a:spcBef>
              <a:spcAft>
                <a:spcPts val="0"/>
              </a:spcAft>
              <a:buClr>
                <a:schemeClr val="lt1"/>
              </a:buClr>
              <a:buSzPts val="1800"/>
              <a:buFont typeface="Calibri"/>
              <a:buNone/>
            </a:pPr>
            <a:endParaRPr sz="2400" dirty="0">
              <a:solidFill>
                <a:schemeClr val="lt1"/>
              </a:solidFill>
              <a:latin typeface="Calibri"/>
              <a:ea typeface="Calibri"/>
              <a:cs typeface="Calibri"/>
              <a:sym typeface="Calibri"/>
            </a:endParaRPr>
          </a:p>
          <a:p>
            <a:pPr marL="114300" marR="0" lvl="0" indent="0" algn="just" rtl="0">
              <a:spcBef>
                <a:spcPts val="0"/>
              </a:spcBef>
              <a:spcAft>
                <a:spcPts val="0"/>
              </a:spcAft>
              <a:buNone/>
            </a:pPr>
            <a:r>
              <a:rPr lang="es-CL" sz="2400" dirty="0">
                <a:solidFill>
                  <a:schemeClr val="lt1"/>
                </a:solidFill>
                <a:latin typeface="Calibri"/>
                <a:ea typeface="Calibri"/>
                <a:cs typeface="Calibri"/>
                <a:sym typeface="Calibri"/>
              </a:rPr>
              <a:t>2. 1 Clase = 1 archivo (Bebe.java, Auto.java, Enemigo.Java)</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4"/>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95" name="Google Shape;395;p24"/>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96" name="Google Shape;396;p24"/>
          <p:cNvSpPr txBox="1">
            <a:spLocks noGrp="1"/>
          </p:cNvSpPr>
          <p:nvPr>
            <p:ph type="body" idx="1"/>
          </p:nvPr>
        </p:nvSpPr>
        <p:spPr>
          <a:xfrm>
            <a:off x="838200" y="1825625"/>
            <a:ext cx="76754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550"/>
              <a:buNone/>
            </a:pPr>
            <a:endParaRPr sz="5550" dirty="0">
              <a:solidFill>
                <a:schemeClr val="lt1"/>
              </a:solidFill>
            </a:endParaRPr>
          </a:p>
          <a:p>
            <a:pPr marL="0" lvl="0" indent="0" algn="l" rtl="0">
              <a:lnSpc>
                <a:spcPct val="90000"/>
              </a:lnSpc>
              <a:spcBef>
                <a:spcPts val="1000"/>
              </a:spcBef>
              <a:spcAft>
                <a:spcPts val="0"/>
              </a:spcAft>
              <a:buClr>
                <a:schemeClr val="dk1"/>
              </a:buClr>
              <a:buSzPts val="5550"/>
              <a:buNone/>
            </a:pPr>
            <a:endParaRPr sz="5550" dirty="0">
              <a:solidFill>
                <a:schemeClr val="lt1"/>
              </a:solidFill>
            </a:endParaRPr>
          </a:p>
          <a:p>
            <a:pPr marL="0" lvl="0" indent="0" algn="l" rtl="0">
              <a:lnSpc>
                <a:spcPct val="90000"/>
              </a:lnSpc>
              <a:spcBef>
                <a:spcPts val="1000"/>
              </a:spcBef>
              <a:spcAft>
                <a:spcPts val="0"/>
              </a:spcAft>
              <a:buClr>
                <a:schemeClr val="dk1"/>
              </a:buClr>
              <a:buSzPts val="5550"/>
              <a:buNone/>
            </a:pPr>
            <a:endParaRPr sz="5550" dirty="0">
              <a:solidFill>
                <a:schemeClr val="lt1"/>
              </a:solidFill>
            </a:endParaRPr>
          </a:p>
          <a:p>
            <a:pPr marL="0" lvl="0" indent="0" algn="l" rtl="0">
              <a:lnSpc>
                <a:spcPct val="90000"/>
              </a:lnSpc>
              <a:spcBef>
                <a:spcPts val="1000"/>
              </a:spcBef>
              <a:spcAft>
                <a:spcPts val="0"/>
              </a:spcAft>
              <a:buClr>
                <a:schemeClr val="lt1"/>
              </a:buClr>
              <a:buSzPts val="5550"/>
              <a:buNone/>
            </a:pPr>
            <a:r>
              <a:rPr lang="es-CL" sz="5550" dirty="0">
                <a:solidFill>
                  <a:schemeClr val="lt1"/>
                </a:solidFill>
              </a:rPr>
              <a:t>DESAFÍO 1: ABSTRACCIÓN – CREANDO CLASES</a:t>
            </a:r>
            <a:endParaRPr sz="5550" b="1" dirty="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03" name="Google Shape;403;p2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ABSTRACCIÓN</a:t>
            </a:r>
            <a:br>
              <a:rPr lang="es-CL" dirty="0"/>
            </a:br>
            <a:r>
              <a:rPr lang="es-CL" dirty="0">
                <a:solidFill>
                  <a:srgbClr val="CD25B0"/>
                </a:solidFill>
              </a:rPr>
              <a:t>OBSERVA A TU ALREDEDOR</a:t>
            </a:r>
            <a:endParaRPr dirty="0">
              <a:solidFill>
                <a:srgbClr val="CD25B0"/>
              </a:solidFill>
            </a:endParaRPr>
          </a:p>
        </p:txBody>
      </p:sp>
      <p:sp>
        <p:nvSpPr>
          <p:cNvPr id="404" name="Google Shape;404;p2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05" name="Google Shape;405;p25"/>
          <p:cNvSpPr txBox="1"/>
          <p:nvPr/>
        </p:nvSpPr>
        <p:spPr>
          <a:xfrm>
            <a:off x="1064585" y="2381435"/>
            <a:ext cx="5031415" cy="2778902"/>
          </a:xfrm>
          <a:prstGeom prst="rect">
            <a:avLst/>
          </a:prstGeom>
          <a:noFill/>
          <a:ln>
            <a:noFill/>
          </a:ln>
        </p:spPr>
        <p:txBody>
          <a:bodyPr spcFirstLastPara="1" wrap="square" lIns="91425" tIns="45700" rIns="91425" bIns="45700" anchor="t" anchorCtr="0">
            <a:spAutoFit/>
          </a:bodyPr>
          <a:lstStyle/>
          <a:p>
            <a:pPr marL="12700" marR="0" lvl="0" indent="0" algn="l" rtl="0">
              <a:lnSpc>
                <a:spcPct val="110000"/>
              </a:lnSpc>
              <a:spcBef>
                <a:spcPts val="0"/>
              </a:spcBef>
              <a:spcAft>
                <a:spcPts val="0"/>
              </a:spcAft>
              <a:buNone/>
            </a:pPr>
            <a:r>
              <a:rPr lang="es-CL" sz="2400" dirty="0">
                <a:solidFill>
                  <a:srgbClr val="CD25B0"/>
                </a:solidFill>
                <a:latin typeface="Calibri"/>
                <a:ea typeface="Calibri"/>
                <a:cs typeface="Calibri"/>
                <a:sym typeface="Calibri"/>
              </a:rPr>
              <a:t>¿Qué objetos reconoces?</a:t>
            </a:r>
            <a:endParaRPr dirty="0"/>
          </a:p>
          <a:p>
            <a:pPr marL="800100" marR="0" lvl="1" indent="-342900" algn="l" rtl="0">
              <a:lnSpc>
                <a:spcPct val="110000"/>
              </a:lnSpc>
              <a:spcBef>
                <a:spcPts val="700"/>
              </a:spcBef>
              <a:spcAft>
                <a:spcPts val="0"/>
              </a:spcAft>
              <a:buClr>
                <a:srgbClr val="A5A5A5"/>
              </a:buClr>
              <a:buSzPts val="1800"/>
              <a:buFont typeface="Arial"/>
              <a:buChar char="•"/>
            </a:pPr>
            <a:r>
              <a:rPr lang="es-CL" sz="2400" b="0" i="0" u="none" strike="noStrike" cap="none" dirty="0">
                <a:solidFill>
                  <a:srgbClr val="CD25B0"/>
                </a:solidFill>
                <a:latin typeface="Calibri"/>
                <a:ea typeface="Calibri"/>
                <a:cs typeface="Calibri"/>
                <a:sym typeface="Calibri"/>
              </a:rPr>
              <a:t>¿Cuáles son sus características?</a:t>
            </a:r>
            <a:endParaRPr dirty="0"/>
          </a:p>
          <a:p>
            <a:pPr marL="800100" marR="0" lvl="1" indent="-342900" algn="l" rtl="0">
              <a:lnSpc>
                <a:spcPct val="110000"/>
              </a:lnSpc>
              <a:spcBef>
                <a:spcPts val="700"/>
              </a:spcBef>
              <a:spcAft>
                <a:spcPts val="0"/>
              </a:spcAft>
              <a:buClr>
                <a:srgbClr val="A5A5A5"/>
              </a:buClr>
              <a:buSzPts val="1800"/>
              <a:buFont typeface="Arial"/>
              <a:buChar char="•"/>
            </a:pPr>
            <a:r>
              <a:rPr lang="es-CL" sz="2400" b="0" i="0" u="none" strike="noStrike" cap="none" dirty="0">
                <a:solidFill>
                  <a:srgbClr val="CD25B0"/>
                </a:solidFill>
                <a:latin typeface="Calibri"/>
                <a:ea typeface="Calibri"/>
                <a:cs typeface="Calibri"/>
                <a:sym typeface="Calibri"/>
              </a:rPr>
              <a:t>¿Cuáles son sus acciones?</a:t>
            </a:r>
            <a:endParaRPr dirty="0"/>
          </a:p>
          <a:p>
            <a:pPr marL="800100" marR="0" lvl="1" indent="-342900" algn="l" rtl="0">
              <a:lnSpc>
                <a:spcPct val="110000"/>
              </a:lnSpc>
              <a:spcBef>
                <a:spcPts val="700"/>
              </a:spcBef>
              <a:spcAft>
                <a:spcPts val="0"/>
              </a:spcAft>
              <a:buClr>
                <a:srgbClr val="A5A5A5"/>
              </a:buClr>
              <a:buSzPts val="1800"/>
              <a:buFont typeface="Arial"/>
              <a:buChar char="•"/>
            </a:pPr>
            <a:r>
              <a:rPr lang="es-CL" sz="2400" b="0" i="0" u="none" strike="noStrike" cap="none" dirty="0">
                <a:solidFill>
                  <a:srgbClr val="CD25B0"/>
                </a:solidFill>
                <a:latin typeface="Calibri"/>
                <a:ea typeface="Calibri"/>
                <a:cs typeface="Calibri"/>
                <a:sym typeface="Calibri"/>
              </a:rPr>
              <a:t>¿De qué manera influye el contexto en la definición de las características y acciones?</a:t>
            </a:r>
            <a:endParaRPr dirty="0"/>
          </a:p>
        </p:txBody>
      </p:sp>
      <p:cxnSp>
        <p:nvCxnSpPr>
          <p:cNvPr id="406" name="Google Shape;406;p25"/>
          <p:cNvCxnSpPr/>
          <p:nvPr/>
        </p:nvCxnSpPr>
        <p:spPr>
          <a:xfrm>
            <a:off x="996513" y="2325615"/>
            <a:ext cx="0" cy="559994"/>
          </a:xfrm>
          <a:prstGeom prst="straightConnector1">
            <a:avLst/>
          </a:prstGeom>
          <a:noFill/>
          <a:ln w="19050" cap="flat" cmpd="sng">
            <a:solidFill>
              <a:srgbClr val="A7A8AA"/>
            </a:solidFill>
            <a:prstDash val="dash"/>
            <a:miter lim="800000"/>
            <a:headEnd type="none" w="sm" len="sm"/>
            <a:tailEnd type="none" w="sm" len="sm"/>
          </a:ln>
        </p:spPr>
      </p:cxnSp>
      <p:cxnSp>
        <p:nvCxnSpPr>
          <p:cNvPr id="407" name="Google Shape;407;p25"/>
          <p:cNvCxnSpPr/>
          <p:nvPr/>
        </p:nvCxnSpPr>
        <p:spPr>
          <a:xfrm>
            <a:off x="5993916" y="4350428"/>
            <a:ext cx="0" cy="831134"/>
          </a:xfrm>
          <a:prstGeom prst="straightConnector1">
            <a:avLst/>
          </a:prstGeom>
          <a:noFill/>
          <a:ln w="19050" cap="flat" cmpd="sng">
            <a:solidFill>
              <a:srgbClr val="A7A8AA"/>
            </a:solidFill>
            <a:prstDash val="dash"/>
            <a:miter lim="800000"/>
            <a:headEnd type="none" w="sm" len="sm"/>
            <a:tailEnd type="none" w="sm" len="sm"/>
          </a:ln>
        </p:spPr>
      </p:cxnSp>
      <p:cxnSp>
        <p:nvCxnSpPr>
          <p:cNvPr id="408" name="Google Shape;408;p25"/>
          <p:cNvCxnSpPr/>
          <p:nvPr/>
        </p:nvCxnSpPr>
        <p:spPr>
          <a:xfrm>
            <a:off x="996513" y="2325615"/>
            <a:ext cx="873721" cy="0"/>
          </a:xfrm>
          <a:prstGeom prst="straightConnector1">
            <a:avLst/>
          </a:prstGeom>
          <a:noFill/>
          <a:ln w="19050" cap="flat" cmpd="sng">
            <a:solidFill>
              <a:srgbClr val="A7A8AA"/>
            </a:solidFill>
            <a:prstDash val="dash"/>
            <a:miter lim="800000"/>
            <a:headEnd type="none" w="sm" len="sm"/>
            <a:tailEnd type="none" w="sm" len="sm"/>
          </a:ln>
        </p:spPr>
      </p:cxnSp>
      <p:cxnSp>
        <p:nvCxnSpPr>
          <p:cNvPr id="409" name="Google Shape;409;p25"/>
          <p:cNvCxnSpPr/>
          <p:nvPr/>
        </p:nvCxnSpPr>
        <p:spPr>
          <a:xfrm>
            <a:off x="5083955" y="5181562"/>
            <a:ext cx="909961" cy="0"/>
          </a:xfrm>
          <a:prstGeom prst="straightConnector1">
            <a:avLst/>
          </a:prstGeom>
          <a:noFill/>
          <a:ln w="19050" cap="flat" cmpd="sng">
            <a:solidFill>
              <a:srgbClr val="A7A8AA"/>
            </a:solidFill>
            <a:prstDash val="dash"/>
            <a:miter lim="800000"/>
            <a:headEnd type="none" w="sm" len="sm"/>
            <a:tailEnd type="none" w="sm" len="sm"/>
          </a:ln>
        </p:spPr>
      </p:cxnSp>
      <p:sp>
        <p:nvSpPr>
          <p:cNvPr id="410" name="Google Shape;410;p25"/>
          <p:cNvSpPr/>
          <p:nvPr/>
        </p:nvSpPr>
        <p:spPr>
          <a:xfrm>
            <a:off x="7304102" y="3770102"/>
            <a:ext cx="997500" cy="750000"/>
          </a:xfrm>
          <a:prstGeom prst="rect">
            <a:avLst/>
          </a:prstGeom>
          <a:solidFill>
            <a:srgbClr val="CD25B0"/>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800"/>
              <a:buFont typeface="Calibri"/>
              <a:buNone/>
            </a:pPr>
            <a:r>
              <a:rPr lang="es-CL" sz="1800" u="sng" dirty="0">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Menti</a:t>
            </a:r>
            <a:endParaRPr sz="1800" dirty="0">
              <a:solidFill>
                <a:schemeClr val="lt1"/>
              </a:solidFill>
              <a:latin typeface="Calibri"/>
              <a:ea typeface="Calibri"/>
              <a:cs typeface="Calibri"/>
              <a:sym typeface="Calibri"/>
            </a:endParaRPr>
          </a:p>
        </p:txBody>
      </p:sp>
      <p:sp>
        <p:nvSpPr>
          <p:cNvPr id="411" name="Google Shape;411;p25"/>
          <p:cNvSpPr/>
          <p:nvPr/>
        </p:nvSpPr>
        <p:spPr>
          <a:xfrm>
            <a:off x="9119098" y="3394087"/>
            <a:ext cx="997500" cy="750000"/>
          </a:xfrm>
          <a:prstGeom prst="rect">
            <a:avLst/>
          </a:prstGeom>
          <a:solidFill>
            <a:srgbClr val="CD25B0"/>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800"/>
              <a:buFont typeface="Calibri"/>
              <a:buNone/>
            </a:pPr>
            <a:r>
              <a:rPr lang="es-CL" sz="1800" dirty="0">
                <a:solidFill>
                  <a:schemeClr val="lt1"/>
                </a:solidFill>
                <a:latin typeface="Calibri"/>
                <a:ea typeface="Calibri"/>
                <a:cs typeface="Calibri"/>
                <a:sym typeface="Calibri"/>
              </a:rPr>
              <a:t>Código</a:t>
            </a:r>
            <a:endParaRPr sz="1800" dirty="0">
              <a:solidFill>
                <a:schemeClr val="lt1"/>
              </a:solidFill>
              <a:latin typeface="Calibri"/>
              <a:ea typeface="Calibri"/>
              <a:cs typeface="Calibri"/>
              <a:sym typeface="Calibri"/>
            </a:endParaRPr>
          </a:p>
        </p:txBody>
      </p:sp>
      <p:cxnSp>
        <p:nvCxnSpPr>
          <p:cNvPr id="412" name="Google Shape;412;p25"/>
          <p:cNvCxnSpPr/>
          <p:nvPr/>
        </p:nvCxnSpPr>
        <p:spPr>
          <a:xfrm rot="10800000" flipH="1">
            <a:off x="8301602" y="3768996"/>
            <a:ext cx="787200" cy="324300"/>
          </a:xfrm>
          <a:prstGeom prst="bentConnector3">
            <a:avLst>
              <a:gd name="adj1" fmla="val 50005"/>
            </a:avLst>
          </a:prstGeom>
          <a:noFill/>
          <a:ln w="19050" cap="flat" cmpd="sng">
            <a:solidFill>
              <a:srgbClr val="A5A5A5"/>
            </a:solidFill>
            <a:prstDash val="solid"/>
            <a:miter lim="800000"/>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19" name="Google Shape;419;p2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ABSTRACCIÓN</a:t>
            </a:r>
            <a:br>
              <a:rPr lang="es-CL" dirty="0"/>
            </a:br>
            <a:r>
              <a:rPr lang="es-CL" dirty="0">
                <a:solidFill>
                  <a:srgbClr val="CD25B0"/>
                </a:solidFill>
              </a:rPr>
              <a:t>CREANDO CLASES</a:t>
            </a:r>
            <a:endParaRPr dirty="0">
              <a:solidFill>
                <a:srgbClr val="CD25B0"/>
              </a:solidFill>
            </a:endParaRPr>
          </a:p>
        </p:txBody>
      </p:sp>
      <p:sp>
        <p:nvSpPr>
          <p:cNvPr id="420" name="Google Shape;420;p2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1" name="Google Shape;421;p26"/>
          <p:cNvSpPr txBox="1"/>
          <p:nvPr/>
        </p:nvSpPr>
        <p:spPr>
          <a:xfrm>
            <a:off x="1064585" y="2828835"/>
            <a:ext cx="503141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D25B0"/>
              </a:buClr>
              <a:buSzPts val="2400"/>
              <a:buFont typeface="Calibri"/>
              <a:buNone/>
            </a:pPr>
            <a:r>
              <a:rPr lang="es-CL" sz="2400" dirty="0">
                <a:solidFill>
                  <a:srgbClr val="CD25B0"/>
                </a:solidFill>
                <a:latin typeface="Calibri"/>
                <a:ea typeface="Calibri"/>
                <a:cs typeface="Calibri"/>
                <a:sym typeface="Calibri"/>
              </a:rPr>
              <a:t>Has sido contratado por un hotel para perros para crear un programa que gestione las reservas de habitaciones. </a:t>
            </a:r>
            <a:endParaRPr dirty="0"/>
          </a:p>
        </p:txBody>
      </p:sp>
      <p:cxnSp>
        <p:nvCxnSpPr>
          <p:cNvPr id="422" name="Google Shape;422;p26"/>
          <p:cNvCxnSpPr/>
          <p:nvPr/>
        </p:nvCxnSpPr>
        <p:spPr>
          <a:xfrm>
            <a:off x="996513" y="2773015"/>
            <a:ext cx="0" cy="559994"/>
          </a:xfrm>
          <a:prstGeom prst="straightConnector1">
            <a:avLst/>
          </a:prstGeom>
          <a:noFill/>
          <a:ln w="19050" cap="flat" cmpd="sng">
            <a:solidFill>
              <a:srgbClr val="A7A8AA"/>
            </a:solidFill>
            <a:prstDash val="dash"/>
            <a:miter lim="800000"/>
            <a:headEnd type="none" w="sm" len="sm"/>
            <a:tailEnd type="none" w="sm" len="sm"/>
          </a:ln>
        </p:spPr>
      </p:cxnSp>
      <p:cxnSp>
        <p:nvCxnSpPr>
          <p:cNvPr id="423" name="Google Shape;423;p26"/>
          <p:cNvCxnSpPr/>
          <p:nvPr/>
        </p:nvCxnSpPr>
        <p:spPr>
          <a:xfrm>
            <a:off x="6162593" y="3519074"/>
            <a:ext cx="0" cy="485270"/>
          </a:xfrm>
          <a:prstGeom prst="straightConnector1">
            <a:avLst/>
          </a:prstGeom>
          <a:noFill/>
          <a:ln w="19050" cap="flat" cmpd="sng">
            <a:solidFill>
              <a:srgbClr val="A7A8AA"/>
            </a:solidFill>
            <a:prstDash val="dash"/>
            <a:miter lim="800000"/>
            <a:headEnd type="none" w="sm" len="sm"/>
            <a:tailEnd type="none" w="sm" len="sm"/>
          </a:ln>
        </p:spPr>
      </p:cxnSp>
      <p:cxnSp>
        <p:nvCxnSpPr>
          <p:cNvPr id="424" name="Google Shape;424;p26"/>
          <p:cNvCxnSpPr/>
          <p:nvPr/>
        </p:nvCxnSpPr>
        <p:spPr>
          <a:xfrm>
            <a:off x="996513" y="2773015"/>
            <a:ext cx="873721" cy="0"/>
          </a:xfrm>
          <a:prstGeom prst="straightConnector1">
            <a:avLst/>
          </a:prstGeom>
          <a:noFill/>
          <a:ln w="19050" cap="flat" cmpd="sng">
            <a:solidFill>
              <a:srgbClr val="A7A8AA"/>
            </a:solidFill>
            <a:prstDash val="dash"/>
            <a:miter lim="800000"/>
            <a:headEnd type="none" w="sm" len="sm"/>
            <a:tailEnd type="none" w="sm" len="sm"/>
          </a:ln>
        </p:spPr>
      </p:cxnSp>
      <p:cxnSp>
        <p:nvCxnSpPr>
          <p:cNvPr id="425" name="Google Shape;425;p26"/>
          <p:cNvCxnSpPr/>
          <p:nvPr/>
        </p:nvCxnSpPr>
        <p:spPr>
          <a:xfrm>
            <a:off x="5557421" y="4004344"/>
            <a:ext cx="605172" cy="0"/>
          </a:xfrm>
          <a:prstGeom prst="straightConnector1">
            <a:avLst/>
          </a:prstGeom>
          <a:noFill/>
          <a:ln w="19050" cap="flat" cmpd="sng">
            <a:solidFill>
              <a:srgbClr val="A7A8AA"/>
            </a:solidFill>
            <a:prstDash val="dash"/>
            <a:miter lim="800000"/>
            <a:headEnd type="none" w="sm" len="sm"/>
            <a:tailEnd type="none" w="sm" len="sm"/>
          </a:ln>
        </p:spPr>
      </p:cxnSp>
      <p:sp>
        <p:nvSpPr>
          <p:cNvPr id="426" name="Google Shape;426;p26"/>
          <p:cNvSpPr/>
          <p:nvPr/>
        </p:nvSpPr>
        <p:spPr>
          <a:xfrm>
            <a:off x="6363070" y="2441365"/>
            <a:ext cx="5305120" cy="2077364"/>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7" name="Google Shape;427;p26"/>
          <p:cNvSpPr txBox="1"/>
          <p:nvPr/>
        </p:nvSpPr>
        <p:spPr>
          <a:xfrm>
            <a:off x="6555421" y="2719020"/>
            <a:ext cx="4973727" cy="1938992"/>
          </a:xfrm>
          <a:prstGeom prst="rect">
            <a:avLst/>
          </a:prstGeom>
          <a:noFill/>
          <a:ln>
            <a:noFill/>
          </a:ln>
        </p:spPr>
        <p:txBody>
          <a:bodyPr spcFirstLastPara="1" wrap="square" lIns="91425" tIns="45700" rIns="91425" bIns="45700" anchor="t" anchorCtr="0">
            <a:spAutoFit/>
          </a:bodyPr>
          <a:lstStyle/>
          <a:p>
            <a:pPr marL="457200" marR="0" lvl="0" indent="-342900" algn="l" rtl="0">
              <a:spcBef>
                <a:spcPts val="0"/>
              </a:spcBef>
              <a:spcAft>
                <a:spcPts val="0"/>
              </a:spcAft>
              <a:buClr>
                <a:schemeClr val="lt1"/>
              </a:buClr>
              <a:buSzPts val="1800"/>
              <a:buFont typeface="Calibri"/>
              <a:buChar char="●"/>
            </a:pPr>
            <a:r>
              <a:rPr lang="es-CL" sz="2400" dirty="0">
                <a:solidFill>
                  <a:schemeClr val="lt1"/>
                </a:solidFill>
                <a:latin typeface="Calibri"/>
                <a:ea typeface="Calibri"/>
                <a:cs typeface="Calibri"/>
                <a:sym typeface="Calibri"/>
              </a:rPr>
              <a:t>Nombra </a:t>
            </a:r>
            <a:r>
              <a:rPr lang="es-CL" sz="2400" b="1" dirty="0">
                <a:solidFill>
                  <a:schemeClr val="lt1"/>
                </a:solidFill>
                <a:latin typeface="Calibri"/>
                <a:ea typeface="Calibri"/>
                <a:cs typeface="Calibri"/>
                <a:sym typeface="Calibri"/>
              </a:rPr>
              <a:t>2 CLASES </a:t>
            </a:r>
            <a:r>
              <a:rPr lang="es-CL" sz="2400" dirty="0">
                <a:solidFill>
                  <a:schemeClr val="lt1"/>
                </a:solidFill>
                <a:latin typeface="Calibri"/>
                <a:ea typeface="Calibri"/>
                <a:cs typeface="Calibri"/>
                <a:sym typeface="Calibri"/>
              </a:rPr>
              <a:t>que debería tener el programa.</a:t>
            </a:r>
            <a:endParaRPr dirty="0"/>
          </a:p>
          <a:p>
            <a:pPr marL="457200" marR="0" lvl="0" indent="-342900" algn="l" rtl="0">
              <a:spcBef>
                <a:spcPts val="0"/>
              </a:spcBef>
              <a:spcAft>
                <a:spcPts val="0"/>
              </a:spcAft>
              <a:buClr>
                <a:schemeClr val="lt1"/>
              </a:buClr>
              <a:buSzPts val="1800"/>
              <a:buFont typeface="Calibri"/>
              <a:buChar char="●"/>
            </a:pPr>
            <a:r>
              <a:rPr lang="es-CL" sz="2400" dirty="0">
                <a:solidFill>
                  <a:schemeClr val="lt1"/>
                </a:solidFill>
                <a:latin typeface="Calibri"/>
                <a:ea typeface="Calibri"/>
                <a:cs typeface="Calibri"/>
                <a:sym typeface="Calibri"/>
              </a:rPr>
              <a:t>Nombra </a:t>
            </a:r>
            <a:r>
              <a:rPr lang="es-CL" sz="2400" b="1" dirty="0">
                <a:solidFill>
                  <a:schemeClr val="lt1"/>
                </a:solidFill>
                <a:latin typeface="Calibri"/>
                <a:ea typeface="Calibri"/>
                <a:cs typeface="Calibri"/>
                <a:sym typeface="Calibri"/>
              </a:rPr>
              <a:t>2 ATRIBUTOS </a:t>
            </a:r>
            <a:r>
              <a:rPr lang="es-CL" sz="2400" dirty="0">
                <a:solidFill>
                  <a:schemeClr val="lt1"/>
                </a:solidFill>
                <a:latin typeface="Calibri"/>
                <a:ea typeface="Calibri"/>
                <a:cs typeface="Calibri"/>
                <a:sym typeface="Calibri"/>
              </a:rPr>
              <a:t>que debería tener cada clase.</a:t>
            </a:r>
            <a:endParaRPr dirty="0"/>
          </a:p>
          <a:p>
            <a:pPr marL="114300" marR="0" lvl="0" indent="0" algn="just" rtl="0">
              <a:spcBef>
                <a:spcPts val="0"/>
              </a:spcBef>
              <a:spcAft>
                <a:spcPts val="0"/>
              </a:spcAft>
              <a:buNone/>
            </a:pPr>
            <a:endParaRPr sz="2400" dirty="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34" name="Google Shape;434;p2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ABSTRACCIÓN</a:t>
            </a:r>
            <a:br>
              <a:rPr lang="es-CL" dirty="0"/>
            </a:br>
            <a:r>
              <a:rPr lang="es-CL" dirty="0">
                <a:solidFill>
                  <a:srgbClr val="CD25B0"/>
                </a:solidFill>
              </a:rPr>
              <a:t>DISCUSIÓN</a:t>
            </a:r>
            <a:endParaRPr dirty="0">
              <a:solidFill>
                <a:srgbClr val="CD25B0"/>
              </a:solidFill>
            </a:endParaRPr>
          </a:p>
        </p:txBody>
      </p:sp>
      <p:sp>
        <p:nvSpPr>
          <p:cNvPr id="435" name="Google Shape;435;p2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36" name="Google Shape;436;p27"/>
          <p:cNvSpPr/>
          <p:nvPr/>
        </p:nvSpPr>
        <p:spPr>
          <a:xfrm>
            <a:off x="798990" y="2453792"/>
            <a:ext cx="10156055" cy="1950416"/>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37" name="Google Shape;437;p27"/>
          <p:cNvSpPr txBox="1"/>
          <p:nvPr/>
        </p:nvSpPr>
        <p:spPr>
          <a:xfrm>
            <a:off x="865203" y="2923649"/>
            <a:ext cx="10156793" cy="864211"/>
          </a:xfrm>
          <a:prstGeom prst="rect">
            <a:avLst/>
          </a:prstGeom>
          <a:noFill/>
          <a:ln>
            <a:noFill/>
          </a:ln>
        </p:spPr>
        <p:txBody>
          <a:bodyPr spcFirstLastPara="1" wrap="square" lIns="91425" tIns="45700" rIns="91425" bIns="45700" anchor="t" anchorCtr="0">
            <a:spAutoFit/>
          </a:bodyPr>
          <a:lstStyle/>
          <a:p>
            <a:pPr marL="114300" marR="0" lvl="0" indent="0" algn="l" rtl="0">
              <a:lnSpc>
                <a:spcPct val="110000"/>
              </a:lnSpc>
              <a:spcBef>
                <a:spcPts val="0"/>
              </a:spcBef>
              <a:spcAft>
                <a:spcPts val="0"/>
              </a:spcAft>
              <a:buNone/>
            </a:pPr>
            <a:r>
              <a:rPr lang="es-CL" sz="4800" dirty="0">
                <a:solidFill>
                  <a:schemeClr val="lt1"/>
                </a:solidFill>
                <a:latin typeface="Calibri"/>
                <a:ea typeface="Calibri"/>
                <a:cs typeface="Calibri"/>
                <a:sym typeface="Calibri"/>
              </a:rPr>
              <a:t>¡Comparte tus resultados!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8"/>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4" name="Google Shape;444;p28"/>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5" name="Google Shape;445;p28"/>
          <p:cNvSpPr txBox="1">
            <a:spLocks noGrp="1"/>
          </p:cNvSpPr>
          <p:nvPr>
            <p:ph type="body" idx="1"/>
          </p:nvPr>
        </p:nvSpPr>
        <p:spPr>
          <a:xfrm>
            <a:off x="838200" y="1825625"/>
            <a:ext cx="76754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CL" sz="6000" dirty="0">
                <a:solidFill>
                  <a:schemeClr val="lt1"/>
                </a:solidFill>
              </a:rPr>
              <a:t>DESAFÍO 2: Videojuego</a:t>
            </a:r>
            <a:endParaRPr sz="6000" b="1" dirty="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52" name="Google Shape;452;p2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VIDEOJUEGO</a:t>
            </a:r>
            <a:br>
              <a:rPr lang="es-CL" dirty="0"/>
            </a:br>
            <a:r>
              <a:rPr lang="es-CL" dirty="0">
                <a:solidFill>
                  <a:srgbClr val="CD25B0"/>
                </a:solidFill>
              </a:rPr>
              <a:t>ESCOGE TU ROL</a:t>
            </a:r>
            <a:endParaRPr dirty="0">
              <a:solidFill>
                <a:srgbClr val="CD25B0"/>
              </a:solidFill>
            </a:endParaRPr>
          </a:p>
        </p:txBody>
      </p:sp>
      <p:sp>
        <p:nvSpPr>
          <p:cNvPr id="453" name="Google Shape;453;p29"/>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54" name="Google Shape;454;p29" descr="https://img.itch.zone/aW1nLzI1Nzc4MTEuZ2lm/original/%2F8FOZL.gif"/>
          <p:cNvPicPr preferRelativeResize="0"/>
          <p:nvPr/>
        </p:nvPicPr>
        <p:blipFill rotWithShape="1">
          <a:blip r:embed="rId3">
            <a:alphaModFix/>
          </a:blip>
          <a:srcRect/>
          <a:stretch/>
        </p:blipFill>
        <p:spPr>
          <a:xfrm>
            <a:off x="929997" y="914398"/>
            <a:ext cx="4038539" cy="4038539"/>
          </a:xfrm>
          <a:prstGeom prst="rect">
            <a:avLst/>
          </a:prstGeom>
          <a:noFill/>
          <a:ln>
            <a:noFill/>
          </a:ln>
        </p:spPr>
      </p:pic>
      <p:pic>
        <p:nvPicPr>
          <p:cNvPr id="455" name="Google Shape;455;p29" descr="https://img.itch.zone/aW1nLzI1Nzc4MDkuZ2lm/original/Ikeaqf.gif"/>
          <p:cNvPicPr preferRelativeResize="0"/>
          <p:nvPr/>
        </p:nvPicPr>
        <p:blipFill rotWithShape="1">
          <a:blip r:embed="rId4">
            <a:alphaModFix/>
          </a:blip>
          <a:srcRect/>
          <a:stretch/>
        </p:blipFill>
        <p:spPr>
          <a:xfrm>
            <a:off x="4890996" y="2146645"/>
            <a:ext cx="2784066" cy="2784068"/>
          </a:xfrm>
          <a:prstGeom prst="rect">
            <a:avLst/>
          </a:prstGeom>
          <a:noFill/>
          <a:ln>
            <a:noFill/>
          </a:ln>
        </p:spPr>
      </p:pic>
      <p:pic>
        <p:nvPicPr>
          <p:cNvPr id="456" name="Google Shape;456;p29"/>
          <p:cNvPicPr preferRelativeResize="0"/>
          <p:nvPr/>
        </p:nvPicPr>
        <p:blipFill rotWithShape="1">
          <a:blip r:embed="rId5">
            <a:alphaModFix/>
          </a:blip>
          <a:srcRect/>
          <a:stretch/>
        </p:blipFill>
        <p:spPr>
          <a:xfrm>
            <a:off x="8502543" y="2732417"/>
            <a:ext cx="2030200" cy="2220532"/>
          </a:xfrm>
          <a:prstGeom prst="rect">
            <a:avLst/>
          </a:prstGeom>
          <a:noFill/>
          <a:ln>
            <a:noFill/>
          </a:ln>
        </p:spPr>
      </p:pic>
      <p:sp>
        <p:nvSpPr>
          <p:cNvPr id="457" name="Google Shape;457;p29"/>
          <p:cNvSpPr/>
          <p:nvPr/>
        </p:nvSpPr>
        <p:spPr>
          <a:xfrm>
            <a:off x="1974454" y="5906868"/>
            <a:ext cx="2153664" cy="456528"/>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58" name="Google Shape;458;p29"/>
          <p:cNvSpPr/>
          <p:nvPr/>
        </p:nvSpPr>
        <p:spPr>
          <a:xfrm>
            <a:off x="2895731" y="5660190"/>
            <a:ext cx="308943" cy="266330"/>
          </a:xfrm>
          <a:prstGeom prst="triangle">
            <a:avLst>
              <a:gd name="adj" fmla="val 50000"/>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59" name="Google Shape;459;p29"/>
          <p:cNvSpPr txBox="1"/>
          <p:nvPr/>
        </p:nvSpPr>
        <p:spPr>
          <a:xfrm>
            <a:off x="2243638" y="5895297"/>
            <a:ext cx="173147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CL" sz="2400" b="1" i="0" u="none" strike="noStrike" cap="none" dirty="0">
                <a:solidFill>
                  <a:schemeClr val="lt1"/>
                </a:solidFill>
                <a:latin typeface="Calibri"/>
                <a:ea typeface="Calibri"/>
                <a:cs typeface="Calibri"/>
                <a:sym typeface="Calibri"/>
              </a:rPr>
              <a:t>GUARDIÁN</a:t>
            </a:r>
            <a:endParaRPr dirty="0"/>
          </a:p>
        </p:txBody>
      </p:sp>
      <p:sp>
        <p:nvSpPr>
          <p:cNvPr id="460" name="Google Shape;460;p29"/>
          <p:cNvSpPr/>
          <p:nvPr/>
        </p:nvSpPr>
        <p:spPr>
          <a:xfrm>
            <a:off x="5323058" y="5900434"/>
            <a:ext cx="2153664" cy="456528"/>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1" name="Google Shape;461;p29"/>
          <p:cNvSpPr/>
          <p:nvPr/>
        </p:nvSpPr>
        <p:spPr>
          <a:xfrm>
            <a:off x="6244335" y="5653756"/>
            <a:ext cx="308943" cy="266330"/>
          </a:xfrm>
          <a:prstGeom prst="triangle">
            <a:avLst>
              <a:gd name="adj" fmla="val 50000"/>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2" name="Google Shape;462;p29"/>
          <p:cNvSpPr txBox="1"/>
          <p:nvPr/>
        </p:nvSpPr>
        <p:spPr>
          <a:xfrm>
            <a:off x="5778675" y="5888863"/>
            <a:ext cx="15720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CL" sz="2400" b="1" i="0" u="none" strike="noStrike" cap="none" dirty="0">
                <a:solidFill>
                  <a:schemeClr val="lt1"/>
                </a:solidFill>
                <a:latin typeface="Calibri"/>
                <a:ea typeface="Calibri"/>
                <a:cs typeface="Calibri"/>
                <a:sym typeface="Calibri"/>
              </a:rPr>
              <a:t>HERALDO</a:t>
            </a:r>
            <a:endParaRPr dirty="0"/>
          </a:p>
        </p:txBody>
      </p:sp>
      <p:sp>
        <p:nvSpPr>
          <p:cNvPr id="463" name="Google Shape;463;p29"/>
          <p:cNvSpPr/>
          <p:nvPr/>
        </p:nvSpPr>
        <p:spPr>
          <a:xfrm>
            <a:off x="8595308" y="5900434"/>
            <a:ext cx="2153664" cy="456528"/>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4" name="Google Shape;464;p29"/>
          <p:cNvSpPr/>
          <p:nvPr/>
        </p:nvSpPr>
        <p:spPr>
          <a:xfrm>
            <a:off x="9516585" y="5653756"/>
            <a:ext cx="308943" cy="266330"/>
          </a:xfrm>
          <a:prstGeom prst="triangle">
            <a:avLst>
              <a:gd name="adj" fmla="val 50000"/>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5" name="Google Shape;465;p29"/>
          <p:cNvSpPr txBox="1"/>
          <p:nvPr/>
        </p:nvSpPr>
        <p:spPr>
          <a:xfrm>
            <a:off x="8837859" y="5888863"/>
            <a:ext cx="16980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CL" sz="2400" b="1" i="0" u="none" strike="noStrike" cap="none" dirty="0">
                <a:solidFill>
                  <a:schemeClr val="lt1"/>
                </a:solidFill>
                <a:latin typeface="Calibri"/>
                <a:ea typeface="Calibri"/>
                <a:cs typeface="Calibri"/>
                <a:sym typeface="Calibri"/>
              </a:rPr>
              <a:t>MERCANTE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0" name="Google Shape;110;p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REPASO DE PROGRAMACIÓN</a:t>
            </a:r>
            <a:br>
              <a:rPr lang="es-CL" dirty="0"/>
            </a:br>
            <a:r>
              <a:rPr lang="es-CL" dirty="0">
                <a:solidFill>
                  <a:srgbClr val="CD25B0"/>
                </a:solidFill>
              </a:rPr>
              <a:t>ESTRUCTURADA</a:t>
            </a:r>
            <a:endParaRPr dirty="0">
              <a:solidFill>
                <a:srgbClr val="CD25B0"/>
              </a:solidFill>
            </a:endParaRPr>
          </a:p>
        </p:txBody>
      </p:sp>
      <p:sp>
        <p:nvSpPr>
          <p:cNvPr id="111" name="Google Shape;111;p3"/>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12" name="Google Shape;112;p3" descr="Este vídeo es especial, ya que nunca me habían pedido algo como esto, está bastante interesante como se pueden reducir todos esos temas en tan poco tiempo, de todas formas estos vídeos son mas entretenimiento, recuerda que si quieres ver todos estos conceptos con un poco más de detalle, te dejo las listas de reproducción:&#10;&#10;Conceptos básicos: https://www.youtube.com/playlist?list=PL-9YbO84eUcee9CWgvHTqUQszoM9bGm96&#10;&#10;Conceptos avanzados:https://www.youtube.com/playlist?list=PL-9YbO84eUcfKPIbzI6-ledKGY_6_Fvcj&#10;&#10;🧡Conviértete en miembro del canal y sal en los vídeos!: https://www.youtube.com/channel/UCvnoM0R1sDKm-YCPifEso_g/join&#10;&#10; ▶Redes Sociales&#10;Intagram: https://www.instagram.com/byabsolute_&#10;Facebook: https://www.facebook.com/AbsoluteSite&#10;Twitter: https://twitter.com/byAbsolute&#10;Jessi (Narradora): https://www.youtube.com/user/jessifabre&#10;&#10;¿Problemas con las notificaciones?&#10; ▶ Únete a nuestro server de Discord!&#10;Discord: https://discord.gg/ynA2ZNb&#10;&#10; ▶Contacto:&#10;contacto@somosabsolute.com" title="Te enseño a PROGRAMAR en 5 MINUTOS">
            <a:hlinkClick r:id="rId3"/>
          </p:cNvPr>
          <p:cNvPicPr preferRelativeResize="0"/>
          <p:nvPr/>
        </p:nvPicPr>
        <p:blipFill rotWithShape="1">
          <a:blip r:embed="rId4">
            <a:alphaModFix/>
          </a:blip>
          <a:srcRect/>
          <a:stretch/>
        </p:blipFill>
        <p:spPr>
          <a:xfrm>
            <a:off x="5231488" y="1429305"/>
            <a:ext cx="6663850" cy="49978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1" name="Google Shape;471;p3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VIDEOJUEGO</a:t>
            </a:r>
            <a:br>
              <a:rPr lang="es-CL" dirty="0"/>
            </a:br>
            <a:r>
              <a:rPr lang="es-CL" dirty="0">
                <a:solidFill>
                  <a:srgbClr val="CD25B0"/>
                </a:solidFill>
              </a:rPr>
              <a:t>REQUERIMIENTOS</a:t>
            </a:r>
            <a:endParaRPr dirty="0">
              <a:solidFill>
                <a:srgbClr val="CD25B0"/>
              </a:solidFill>
            </a:endParaRPr>
          </a:p>
        </p:txBody>
      </p:sp>
      <p:sp>
        <p:nvSpPr>
          <p:cNvPr id="472" name="Google Shape;472;p30"/>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3" name="Google Shape;473;p30"/>
          <p:cNvSpPr txBox="1"/>
          <p:nvPr/>
        </p:nvSpPr>
        <p:spPr>
          <a:xfrm>
            <a:off x="1064586" y="2828835"/>
            <a:ext cx="4350794"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CD25B0"/>
              </a:buClr>
              <a:buSzPts val="2400"/>
              <a:buFont typeface="Calibri"/>
              <a:buNone/>
            </a:pPr>
            <a:r>
              <a:rPr lang="es-CL" sz="2400" dirty="0">
                <a:solidFill>
                  <a:srgbClr val="CD25B0"/>
                </a:solidFill>
                <a:latin typeface="Calibri"/>
                <a:ea typeface="Calibri"/>
                <a:cs typeface="Calibri"/>
                <a:sym typeface="Calibri"/>
              </a:rPr>
              <a:t>Cada grupo es un equipo de desarrollo de videojuegos </a:t>
            </a:r>
            <a:r>
              <a:rPr lang="es-CL" sz="2400" b="1" u="sng" dirty="0">
                <a:solidFill>
                  <a:srgbClr val="CD25B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INDIE</a:t>
            </a:r>
            <a:r>
              <a:rPr lang="es-CL" sz="2400" dirty="0">
                <a:solidFill>
                  <a:srgbClr val="CD25B0"/>
                </a:solidFill>
                <a:latin typeface="Calibri"/>
                <a:ea typeface="Calibri"/>
                <a:cs typeface="Calibri"/>
                <a:sym typeface="Calibri"/>
              </a:rPr>
              <a:t> y están por desarrollar el próximo gran lanzamiento en internet, para ello necesitarán:  </a:t>
            </a:r>
            <a:endParaRPr dirty="0"/>
          </a:p>
        </p:txBody>
      </p:sp>
      <p:cxnSp>
        <p:nvCxnSpPr>
          <p:cNvPr id="474" name="Google Shape;474;p30"/>
          <p:cNvCxnSpPr/>
          <p:nvPr/>
        </p:nvCxnSpPr>
        <p:spPr>
          <a:xfrm>
            <a:off x="996513" y="2773015"/>
            <a:ext cx="0" cy="559994"/>
          </a:xfrm>
          <a:prstGeom prst="straightConnector1">
            <a:avLst/>
          </a:prstGeom>
          <a:noFill/>
          <a:ln w="19050" cap="flat" cmpd="sng">
            <a:solidFill>
              <a:srgbClr val="A7A8AA"/>
            </a:solidFill>
            <a:prstDash val="dash"/>
            <a:miter lim="800000"/>
            <a:headEnd type="none" w="sm" len="sm"/>
            <a:tailEnd type="none" w="sm" len="sm"/>
          </a:ln>
        </p:spPr>
      </p:cxnSp>
      <p:cxnSp>
        <p:nvCxnSpPr>
          <p:cNvPr id="475" name="Google Shape;475;p30"/>
          <p:cNvCxnSpPr/>
          <p:nvPr/>
        </p:nvCxnSpPr>
        <p:spPr>
          <a:xfrm>
            <a:off x="5479011" y="4149389"/>
            <a:ext cx="0" cy="485270"/>
          </a:xfrm>
          <a:prstGeom prst="straightConnector1">
            <a:avLst/>
          </a:prstGeom>
          <a:noFill/>
          <a:ln w="19050" cap="flat" cmpd="sng">
            <a:solidFill>
              <a:srgbClr val="A7A8AA"/>
            </a:solidFill>
            <a:prstDash val="dash"/>
            <a:miter lim="800000"/>
            <a:headEnd type="none" w="sm" len="sm"/>
            <a:tailEnd type="none" w="sm" len="sm"/>
          </a:ln>
        </p:spPr>
      </p:cxnSp>
      <p:cxnSp>
        <p:nvCxnSpPr>
          <p:cNvPr id="476" name="Google Shape;476;p30"/>
          <p:cNvCxnSpPr/>
          <p:nvPr/>
        </p:nvCxnSpPr>
        <p:spPr>
          <a:xfrm>
            <a:off x="996513" y="2773015"/>
            <a:ext cx="873721" cy="0"/>
          </a:xfrm>
          <a:prstGeom prst="straightConnector1">
            <a:avLst/>
          </a:prstGeom>
          <a:noFill/>
          <a:ln w="19050" cap="flat" cmpd="sng">
            <a:solidFill>
              <a:srgbClr val="A7A8AA"/>
            </a:solidFill>
            <a:prstDash val="dash"/>
            <a:miter lim="800000"/>
            <a:headEnd type="none" w="sm" len="sm"/>
            <a:tailEnd type="none" w="sm" len="sm"/>
          </a:ln>
        </p:spPr>
      </p:cxnSp>
      <p:cxnSp>
        <p:nvCxnSpPr>
          <p:cNvPr id="477" name="Google Shape;477;p30"/>
          <p:cNvCxnSpPr/>
          <p:nvPr/>
        </p:nvCxnSpPr>
        <p:spPr>
          <a:xfrm>
            <a:off x="4873839" y="4634659"/>
            <a:ext cx="605172" cy="0"/>
          </a:xfrm>
          <a:prstGeom prst="straightConnector1">
            <a:avLst/>
          </a:prstGeom>
          <a:noFill/>
          <a:ln w="19050" cap="flat" cmpd="sng">
            <a:solidFill>
              <a:srgbClr val="A7A8AA"/>
            </a:solidFill>
            <a:prstDash val="dash"/>
            <a:miter lim="800000"/>
            <a:headEnd type="none" w="sm" len="sm"/>
            <a:tailEnd type="none" w="sm" len="sm"/>
          </a:ln>
        </p:spPr>
      </p:cxnSp>
      <p:sp>
        <p:nvSpPr>
          <p:cNvPr id="478" name="Google Shape;478;p30"/>
          <p:cNvSpPr/>
          <p:nvPr/>
        </p:nvSpPr>
        <p:spPr>
          <a:xfrm>
            <a:off x="5906597" y="989533"/>
            <a:ext cx="5761593" cy="3156194"/>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9" name="Google Shape;479;p30"/>
          <p:cNvSpPr txBox="1"/>
          <p:nvPr/>
        </p:nvSpPr>
        <p:spPr>
          <a:xfrm>
            <a:off x="5910277" y="1204348"/>
            <a:ext cx="5558920" cy="3159839"/>
          </a:xfrm>
          <a:prstGeom prst="rect">
            <a:avLst/>
          </a:prstGeom>
          <a:noFill/>
          <a:ln>
            <a:noFill/>
          </a:ln>
        </p:spPr>
        <p:txBody>
          <a:bodyPr spcFirstLastPara="1" wrap="square" lIns="91425" tIns="45700" rIns="91425" bIns="45700" anchor="t" anchorCtr="0">
            <a:spAutoFit/>
          </a:bodyPr>
          <a:lstStyle/>
          <a:p>
            <a:pPr marL="457200" marR="0" lvl="0" indent="-342900" algn="l" rtl="0">
              <a:spcBef>
                <a:spcPts val="0"/>
              </a:spcBef>
              <a:spcAft>
                <a:spcPts val="0"/>
              </a:spcAft>
              <a:buClr>
                <a:schemeClr val="lt1"/>
              </a:buClr>
              <a:buSzPts val="1800"/>
              <a:buFont typeface="Calibri"/>
              <a:buChar char="●"/>
            </a:pPr>
            <a:r>
              <a:rPr lang="es-CL" sz="1800" dirty="0">
                <a:solidFill>
                  <a:schemeClr val="lt1"/>
                </a:solidFill>
                <a:latin typeface="Calibri"/>
                <a:ea typeface="Calibri"/>
                <a:cs typeface="Calibri"/>
                <a:sym typeface="Calibri"/>
              </a:rPr>
              <a:t>Escoger uno e identificar al menos tres objetos, incluyendo sus características y mecánicas (comportamiento).</a:t>
            </a:r>
            <a:endParaRPr sz="1800" dirty="0">
              <a:solidFill>
                <a:schemeClr val="lt1"/>
              </a:solidFill>
              <a:latin typeface="Calibri"/>
              <a:ea typeface="Calibri"/>
              <a:cs typeface="Calibri"/>
              <a:sym typeface="Calibri"/>
            </a:endParaRPr>
          </a:p>
          <a:p>
            <a:pPr marL="457200" marR="0" lvl="0" indent="-342900" algn="l" rtl="0">
              <a:spcBef>
                <a:spcPts val="1000"/>
              </a:spcBef>
              <a:spcAft>
                <a:spcPts val="0"/>
              </a:spcAft>
              <a:buClr>
                <a:schemeClr val="lt1"/>
              </a:buClr>
              <a:buSzPts val="1800"/>
              <a:buFont typeface="Calibri"/>
              <a:buChar char="●"/>
            </a:pPr>
            <a:r>
              <a:rPr lang="es-CL" sz="1800" dirty="0">
                <a:solidFill>
                  <a:schemeClr val="lt1"/>
                </a:solidFill>
                <a:latin typeface="Calibri"/>
                <a:ea typeface="Calibri"/>
                <a:cs typeface="Calibri"/>
                <a:sym typeface="Calibri"/>
              </a:rPr>
              <a:t>Crear al menos tres clases, declarando sus atributos y métodos.</a:t>
            </a:r>
            <a:endParaRPr sz="1800" dirty="0">
              <a:solidFill>
                <a:schemeClr val="lt1"/>
              </a:solidFill>
              <a:latin typeface="Calibri"/>
              <a:ea typeface="Calibri"/>
              <a:cs typeface="Calibri"/>
              <a:sym typeface="Calibri"/>
            </a:endParaRPr>
          </a:p>
          <a:p>
            <a:pPr marL="914400" marR="0" lvl="1" indent="-317500" algn="l" rtl="0">
              <a:spcBef>
                <a:spcPts val="1000"/>
              </a:spcBef>
              <a:spcAft>
                <a:spcPts val="0"/>
              </a:spcAft>
              <a:buClr>
                <a:schemeClr val="lt1"/>
              </a:buClr>
              <a:buSzPts val="1400"/>
              <a:buFont typeface="Calibri"/>
              <a:buChar char="○"/>
            </a:pPr>
            <a:r>
              <a:rPr lang="es-CL" sz="1800" b="0" i="0" u="none" strike="noStrike" cap="none" dirty="0">
                <a:solidFill>
                  <a:schemeClr val="lt1"/>
                </a:solidFill>
                <a:latin typeface="Calibri"/>
                <a:ea typeface="Calibri"/>
                <a:cs typeface="Calibri"/>
                <a:sym typeface="Calibri"/>
              </a:rPr>
              <a:t>Cada método deberá incluir un print(‘acción x’) o un comentario con la acción que desarrolla.</a:t>
            </a:r>
            <a:endParaRPr dirty="0"/>
          </a:p>
          <a:p>
            <a:pPr marL="114300" marR="0" lvl="0" indent="0" algn="just" rtl="0">
              <a:spcBef>
                <a:spcPts val="1000"/>
              </a:spcBef>
              <a:spcAft>
                <a:spcPts val="0"/>
              </a:spcAft>
              <a:buNone/>
            </a:pPr>
            <a:endParaRPr sz="2400" dirty="0">
              <a:solidFill>
                <a:schemeClr val="lt1"/>
              </a:solidFill>
              <a:latin typeface="Calibri"/>
              <a:ea typeface="Calibri"/>
              <a:cs typeface="Calibri"/>
              <a:sym typeface="Calibri"/>
            </a:endParaRPr>
          </a:p>
        </p:txBody>
      </p:sp>
      <p:sp>
        <p:nvSpPr>
          <p:cNvPr id="480" name="Google Shape;480;p30"/>
          <p:cNvSpPr/>
          <p:nvPr/>
        </p:nvSpPr>
        <p:spPr>
          <a:xfrm>
            <a:off x="5906597" y="4217581"/>
            <a:ext cx="5761593" cy="222334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1" name="Google Shape;481;p30"/>
          <p:cNvSpPr txBox="1"/>
          <p:nvPr/>
        </p:nvSpPr>
        <p:spPr>
          <a:xfrm>
            <a:off x="5906597" y="4436966"/>
            <a:ext cx="5740895" cy="1456769"/>
          </a:xfrm>
          <a:prstGeom prst="rect">
            <a:avLst/>
          </a:prstGeom>
          <a:noFill/>
          <a:ln>
            <a:noFill/>
          </a:ln>
        </p:spPr>
        <p:txBody>
          <a:bodyPr spcFirstLastPara="1" wrap="square" lIns="91425" tIns="45700" rIns="91425" bIns="45700" anchor="t" anchorCtr="0">
            <a:spAutoFit/>
          </a:bodyPr>
          <a:lstStyle/>
          <a:p>
            <a:pPr marL="457200" marR="0" lvl="0" indent="-342900" algn="l" rtl="0">
              <a:spcBef>
                <a:spcPts val="0"/>
              </a:spcBef>
              <a:spcAft>
                <a:spcPts val="0"/>
              </a:spcAft>
              <a:buClr>
                <a:schemeClr val="lt1"/>
              </a:buClr>
              <a:buSzPts val="1800"/>
              <a:buFont typeface="Calibri"/>
              <a:buChar char="●"/>
            </a:pPr>
            <a:r>
              <a:rPr lang="es-CL" sz="1800" dirty="0">
                <a:solidFill>
                  <a:schemeClr val="lt1"/>
                </a:solidFill>
                <a:latin typeface="Calibri"/>
                <a:ea typeface="Calibri"/>
                <a:cs typeface="Calibri"/>
                <a:sym typeface="Calibri"/>
              </a:rPr>
              <a:t>¿Qué acción le agregarías al juego? ¿Cómo esa acción se traduce en el lenguaje de programación a objetos?</a:t>
            </a:r>
            <a:endParaRPr sz="1800" dirty="0">
              <a:solidFill>
                <a:schemeClr val="lt1"/>
              </a:solidFill>
              <a:latin typeface="Calibri"/>
              <a:ea typeface="Calibri"/>
              <a:cs typeface="Calibri"/>
              <a:sym typeface="Calibri"/>
            </a:endParaRPr>
          </a:p>
          <a:p>
            <a:pPr marL="457200" marR="0" lvl="0" indent="-342900" algn="l" rtl="0">
              <a:spcBef>
                <a:spcPts val="1000"/>
              </a:spcBef>
              <a:spcAft>
                <a:spcPts val="0"/>
              </a:spcAft>
              <a:buClr>
                <a:schemeClr val="lt1"/>
              </a:buClr>
              <a:buSzPts val="1800"/>
              <a:buFont typeface="Calibri"/>
              <a:buChar char="●"/>
            </a:pPr>
            <a:r>
              <a:rPr lang="es-CL" sz="1800" dirty="0">
                <a:solidFill>
                  <a:schemeClr val="lt1"/>
                </a:solidFill>
                <a:latin typeface="Calibri"/>
                <a:ea typeface="Calibri"/>
                <a:cs typeface="Calibri"/>
                <a:sym typeface="Calibri"/>
              </a:rPr>
              <a:t>Bonus: entregar pseudocódigo de métodos.</a:t>
            </a:r>
            <a:endParaRPr sz="1800" dirty="0">
              <a:solidFill>
                <a:schemeClr val="lt1"/>
              </a:solidFill>
              <a:latin typeface="Calibri"/>
              <a:ea typeface="Calibri"/>
              <a:cs typeface="Calibri"/>
              <a:sym typeface="Calibri"/>
            </a:endParaRPr>
          </a:p>
          <a:p>
            <a:pPr marL="914400" marR="0" lvl="1" indent="-317500" algn="l" rtl="0">
              <a:spcBef>
                <a:spcPts val="1000"/>
              </a:spcBef>
              <a:spcAft>
                <a:spcPts val="0"/>
              </a:spcAft>
              <a:buClr>
                <a:schemeClr val="lt1"/>
              </a:buClr>
              <a:buSzPts val="1400"/>
              <a:buFont typeface="Calibri"/>
              <a:buChar char="○"/>
            </a:pPr>
            <a:r>
              <a:rPr lang="es-CL" sz="1800" b="0" i="0" u="none" strike="noStrike" cap="none" dirty="0">
                <a:solidFill>
                  <a:schemeClr val="lt1"/>
                </a:solidFill>
                <a:latin typeface="Calibri"/>
                <a:ea typeface="Calibri"/>
                <a:cs typeface="Calibri"/>
                <a:sym typeface="Calibri"/>
              </a:rPr>
              <a:t>Existen tutoriales para esos juegos</a:t>
            </a:r>
            <a:r>
              <a:rPr lang="es-CL" sz="1800" dirty="0">
                <a:solidFill>
                  <a:schemeClr val="lt1"/>
                </a:solidFill>
                <a:latin typeface="Calibri"/>
                <a:ea typeface="Calibri"/>
                <a:cs typeface="Calibri"/>
                <a:sym typeface="Calibri"/>
              </a:rPr>
              <a:t> </a:t>
            </a:r>
            <a:r>
              <a:rPr lang="es-CL" sz="1800" b="0" i="0" u="none" strike="noStrike" cap="none" dirty="0">
                <a:solidFill>
                  <a:schemeClr val="lt1"/>
                </a:solidFill>
                <a:latin typeface="Calibri"/>
                <a:ea typeface="Calibri"/>
                <a:cs typeface="Calibri"/>
                <a:sym typeface="Calibri"/>
              </a:rPr>
              <a:t>¡Investig</a:t>
            </a:r>
            <a:r>
              <a:rPr lang="es-CL" sz="1800" dirty="0">
                <a:solidFill>
                  <a:schemeClr val="lt1"/>
                </a:solidFill>
                <a:latin typeface="Calibri"/>
                <a:ea typeface="Calibri"/>
                <a:cs typeface="Calibri"/>
                <a:sym typeface="Calibri"/>
              </a:rPr>
              <a:t>a</a:t>
            </a:r>
            <a:r>
              <a:rPr lang="es-CL" sz="1800" b="0" i="0" u="none" strike="noStrike" cap="none" dirty="0">
                <a:solidFill>
                  <a:schemeClr val="lt1"/>
                </a:solidFill>
                <a:latin typeface="Calibri"/>
                <a:ea typeface="Calibri"/>
                <a:cs typeface="Calibri"/>
                <a:sym typeface="Calibri"/>
              </a:rPr>
              <a:t>!</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8" name="Google Shape;488;p3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VIDEOJUEGO</a:t>
            </a:r>
            <a:br>
              <a:rPr lang="es-CL" dirty="0"/>
            </a:br>
            <a:r>
              <a:rPr lang="es-CL" dirty="0">
                <a:solidFill>
                  <a:srgbClr val="CD25B0"/>
                </a:solidFill>
              </a:rPr>
              <a:t>ESCOGE TU JUEGO</a:t>
            </a:r>
            <a:endParaRPr dirty="0">
              <a:solidFill>
                <a:srgbClr val="CD25B0"/>
              </a:solidFill>
            </a:endParaRPr>
          </a:p>
        </p:txBody>
      </p:sp>
      <p:sp>
        <p:nvSpPr>
          <p:cNvPr id="489" name="Google Shape;489;p31"/>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0" name="Google Shape;490;p31">
            <a:hlinkClick r:id="rId3"/>
          </p:cNvPr>
          <p:cNvSpPr/>
          <p:nvPr/>
        </p:nvSpPr>
        <p:spPr>
          <a:xfrm>
            <a:off x="2570967" y="1890939"/>
            <a:ext cx="2059168" cy="4601936"/>
          </a:xfrm>
          <a:custGeom>
            <a:avLst/>
            <a:gdLst/>
            <a:ahLst/>
            <a:cxnLst/>
            <a:rect l="l" t="t" r="r" b="b"/>
            <a:pathLst>
              <a:path w="120000" h="120000" extrusionOk="0">
                <a:moveTo>
                  <a:pt x="0" y="0"/>
                </a:moveTo>
                <a:lnTo>
                  <a:pt x="120000" y="0"/>
                </a:lnTo>
                <a:lnTo>
                  <a:pt x="120000" y="120000"/>
                </a:lnTo>
                <a:lnTo>
                  <a:pt x="0" y="120000"/>
                </a:lnTo>
                <a:close/>
              </a:path>
            </a:pathLst>
          </a:custGeom>
          <a:solidFill>
            <a:srgbClr val="53AE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2000" b="0" i="0" u="none" strike="noStrike" cap="none" dirty="0">
                <a:solidFill>
                  <a:srgbClr val="FFFFFF"/>
                </a:solidFill>
                <a:latin typeface="Calibri"/>
                <a:ea typeface="Calibri"/>
                <a:cs typeface="Calibri"/>
                <a:sym typeface="Calibri"/>
              </a:rPr>
              <a:t>BIRD</a:t>
            </a:r>
            <a:endParaRPr sz="2000" b="0" i="0" u="none" strike="noStrike" cap="none" dirty="0">
              <a:solidFill>
                <a:srgbClr val="FFFFFF"/>
              </a:solidFill>
              <a:latin typeface="Calibri"/>
              <a:ea typeface="Calibri"/>
              <a:cs typeface="Calibri"/>
              <a:sym typeface="Calibri"/>
            </a:endParaRPr>
          </a:p>
        </p:txBody>
      </p:sp>
      <p:sp>
        <p:nvSpPr>
          <p:cNvPr id="491" name="Google Shape;491;p31">
            <a:hlinkClick r:id="rId4"/>
          </p:cNvPr>
          <p:cNvSpPr/>
          <p:nvPr/>
        </p:nvSpPr>
        <p:spPr>
          <a:xfrm>
            <a:off x="4919340" y="1890939"/>
            <a:ext cx="2059168" cy="4601936"/>
          </a:xfrm>
          <a:custGeom>
            <a:avLst/>
            <a:gdLst/>
            <a:ahLst/>
            <a:cxnLst/>
            <a:rect l="l" t="t" r="r" b="b"/>
            <a:pathLst>
              <a:path w="120000" h="120000" extrusionOk="0">
                <a:moveTo>
                  <a:pt x="0" y="0"/>
                </a:moveTo>
                <a:lnTo>
                  <a:pt x="120000" y="0"/>
                </a:lnTo>
                <a:lnTo>
                  <a:pt x="120000" y="120000"/>
                </a:lnTo>
                <a:lnTo>
                  <a:pt x="0" y="120000"/>
                </a:lnTo>
                <a:close/>
              </a:path>
            </a:pathLst>
          </a:custGeom>
          <a:solidFill>
            <a:srgbClr val="BF65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2000" b="0" i="0" u="none" strike="noStrike" cap="none" dirty="0">
                <a:solidFill>
                  <a:srgbClr val="FFFFFF"/>
                </a:solidFill>
                <a:latin typeface="Calibri"/>
                <a:ea typeface="Calibri"/>
                <a:cs typeface="Calibri"/>
                <a:sym typeface="Calibri"/>
              </a:rPr>
              <a:t>HEXAGON</a:t>
            </a:r>
            <a:endParaRPr sz="2000" b="0" i="0" u="none" strike="noStrike" cap="none" dirty="0">
              <a:solidFill>
                <a:srgbClr val="FFFFFF"/>
              </a:solidFill>
              <a:latin typeface="Calibri"/>
              <a:ea typeface="Calibri"/>
              <a:cs typeface="Calibri"/>
              <a:sym typeface="Calibri"/>
            </a:endParaRPr>
          </a:p>
        </p:txBody>
      </p:sp>
      <p:sp>
        <p:nvSpPr>
          <p:cNvPr id="492" name="Google Shape;492;p31">
            <a:hlinkClick r:id="rId5"/>
          </p:cNvPr>
          <p:cNvSpPr/>
          <p:nvPr/>
        </p:nvSpPr>
        <p:spPr>
          <a:xfrm>
            <a:off x="7331720" y="1900667"/>
            <a:ext cx="2059168" cy="4601936"/>
          </a:xfrm>
          <a:custGeom>
            <a:avLst/>
            <a:gdLst/>
            <a:ahLst/>
            <a:cxnLst/>
            <a:rect l="l" t="t" r="r" b="b"/>
            <a:pathLst>
              <a:path w="120000" h="120000" extrusionOk="0">
                <a:moveTo>
                  <a:pt x="0" y="0"/>
                </a:moveTo>
                <a:lnTo>
                  <a:pt x="120000" y="0"/>
                </a:lnTo>
                <a:lnTo>
                  <a:pt x="120000" y="120000"/>
                </a:lnTo>
                <a:lnTo>
                  <a:pt x="0" y="120000"/>
                </a:lnTo>
                <a:close/>
              </a:path>
            </a:pathLst>
          </a:custGeom>
          <a:solidFill>
            <a:srgbClr val="326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2000" b="0" i="0" u="none" strike="noStrike" cap="none" dirty="0">
                <a:solidFill>
                  <a:srgbClr val="FFFFFF"/>
                </a:solidFill>
                <a:latin typeface="Calibri"/>
                <a:ea typeface="Calibri"/>
                <a:cs typeface="Calibri"/>
                <a:sym typeface="Calibri"/>
              </a:rPr>
              <a:t>SOKOBAN</a:t>
            </a:r>
            <a:endParaRPr sz="20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9" name="Google Shape;499;p32"/>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VIDEOJUEGO</a:t>
            </a:r>
            <a:br>
              <a:rPr lang="es-CL" dirty="0"/>
            </a:br>
            <a:r>
              <a:rPr lang="es-CL" dirty="0">
                <a:solidFill>
                  <a:srgbClr val="CD25B0"/>
                </a:solidFill>
              </a:rPr>
              <a:t>¡PROGRAMA TU JUEGO!</a:t>
            </a:r>
            <a:endParaRPr dirty="0">
              <a:solidFill>
                <a:srgbClr val="CD25B0"/>
              </a:solidFill>
            </a:endParaRPr>
          </a:p>
        </p:txBody>
      </p:sp>
      <p:sp>
        <p:nvSpPr>
          <p:cNvPr id="500" name="Google Shape;500;p32"/>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01" name="Google Shape;501;p32"/>
          <p:cNvSpPr txBox="1"/>
          <p:nvPr/>
        </p:nvSpPr>
        <p:spPr>
          <a:xfrm>
            <a:off x="6429714" y="365124"/>
            <a:ext cx="4986600" cy="6302005"/>
          </a:xfrm>
          <a:prstGeom prst="rect">
            <a:avLst/>
          </a:prstGeom>
          <a:noFill/>
          <a:ln>
            <a:noFill/>
          </a:ln>
        </p:spPr>
        <p:txBody>
          <a:bodyPr spcFirstLastPara="1" wrap="square" lIns="91425" tIns="91425" rIns="91425" bIns="91425" anchor="t" anchorCtr="0">
            <a:noAutofit/>
          </a:bodyPr>
          <a:lstStyle/>
          <a:p>
            <a:pPr marL="0" marR="0" lvl="0" indent="457200" algn="l" rtl="0">
              <a:lnSpc>
                <a:spcPct val="110795"/>
              </a:lnSpc>
              <a:spcBef>
                <a:spcPts val="0"/>
              </a:spcBef>
              <a:spcAft>
                <a:spcPts val="0"/>
              </a:spcAft>
              <a:buClr>
                <a:srgbClr val="008800"/>
              </a:buClr>
              <a:buSzPts val="1800"/>
              <a:buFont typeface="Calibri"/>
              <a:buNone/>
            </a:pPr>
            <a:r>
              <a:rPr lang="es-CL" sz="1800" b="1" dirty="0">
                <a:solidFill>
                  <a:srgbClr val="008800"/>
                </a:solidFill>
                <a:latin typeface="Calibri"/>
                <a:ea typeface="Calibri"/>
                <a:cs typeface="Calibri"/>
                <a:sym typeface="Calibri"/>
              </a:rPr>
              <a:t>public</a:t>
            </a:r>
            <a:r>
              <a:rPr lang="es-CL" sz="1800" dirty="0">
                <a:solidFill>
                  <a:srgbClr val="333333"/>
                </a:solidFill>
                <a:latin typeface="Calibri"/>
                <a:ea typeface="Calibri"/>
                <a:cs typeface="Calibri"/>
                <a:sym typeface="Calibri"/>
              </a:rPr>
              <a:t> </a:t>
            </a:r>
            <a:r>
              <a:rPr lang="es-CL" sz="1800" b="1" dirty="0">
                <a:solidFill>
                  <a:srgbClr val="008800"/>
                </a:solidFill>
                <a:latin typeface="Calibri"/>
                <a:ea typeface="Calibri"/>
                <a:cs typeface="Calibri"/>
                <a:sym typeface="Calibri"/>
              </a:rPr>
              <a:t>class</a:t>
            </a:r>
            <a:r>
              <a:rPr lang="es-CL" sz="1800" dirty="0">
                <a:solidFill>
                  <a:srgbClr val="333333"/>
                </a:solidFill>
                <a:latin typeface="Calibri"/>
                <a:ea typeface="Calibri"/>
                <a:cs typeface="Calibri"/>
                <a:sym typeface="Calibri"/>
              </a:rPr>
              <a:t> </a:t>
            </a:r>
            <a:r>
              <a:rPr lang="es-CL" sz="1800" b="1" dirty="0">
                <a:solidFill>
                  <a:srgbClr val="BB0066"/>
                </a:solidFill>
                <a:latin typeface="Calibri"/>
                <a:ea typeface="Calibri"/>
                <a:cs typeface="Calibri"/>
                <a:sym typeface="Calibri"/>
              </a:rPr>
              <a:t>Enemigo</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 {</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	</a:t>
            </a:r>
            <a:r>
              <a:rPr lang="es-CL" sz="1800" dirty="0">
                <a:solidFill>
                  <a:srgbClr val="888888"/>
                </a:solidFill>
                <a:latin typeface="Calibri"/>
                <a:ea typeface="Calibri"/>
                <a:cs typeface="Calibri"/>
                <a:sym typeface="Calibri"/>
              </a:rPr>
              <a:t>//atributos</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	</a:t>
            </a:r>
            <a:r>
              <a:rPr lang="es-CL" sz="1800" b="1" dirty="0">
                <a:solidFill>
                  <a:srgbClr val="333399"/>
                </a:solidFill>
                <a:latin typeface="Calibri"/>
                <a:ea typeface="Calibri"/>
                <a:cs typeface="Calibri"/>
                <a:sym typeface="Calibri"/>
              </a:rPr>
              <a:t>int</a:t>
            </a:r>
            <a:r>
              <a:rPr lang="es-CL" sz="1800" dirty="0">
                <a:solidFill>
                  <a:srgbClr val="333333"/>
                </a:solidFill>
                <a:latin typeface="Calibri"/>
                <a:ea typeface="Calibri"/>
                <a:cs typeface="Calibri"/>
                <a:sym typeface="Calibri"/>
              </a:rPr>
              <a:t> vida;</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	</a:t>
            </a:r>
            <a:r>
              <a:rPr lang="es-CL" sz="1800" b="1" dirty="0">
                <a:solidFill>
                  <a:srgbClr val="333399"/>
                </a:solidFill>
                <a:latin typeface="Calibri"/>
                <a:ea typeface="Calibri"/>
                <a:cs typeface="Calibri"/>
                <a:sym typeface="Calibri"/>
              </a:rPr>
              <a:t>int</a:t>
            </a:r>
            <a:r>
              <a:rPr lang="es-CL" sz="1800" dirty="0">
                <a:solidFill>
                  <a:srgbClr val="333333"/>
                </a:solidFill>
                <a:latin typeface="Calibri"/>
                <a:ea typeface="Calibri"/>
                <a:cs typeface="Calibri"/>
                <a:sym typeface="Calibri"/>
              </a:rPr>
              <a:t> daño;</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	</a:t>
            </a:r>
            <a:r>
              <a:rPr lang="es-CL" sz="1800" b="1" dirty="0">
                <a:solidFill>
                  <a:srgbClr val="333399"/>
                </a:solidFill>
                <a:latin typeface="Calibri"/>
                <a:ea typeface="Calibri"/>
                <a:cs typeface="Calibri"/>
                <a:sym typeface="Calibri"/>
              </a:rPr>
              <a:t>float</a:t>
            </a:r>
            <a:r>
              <a:rPr lang="es-CL" sz="1800" dirty="0">
                <a:solidFill>
                  <a:srgbClr val="333333"/>
                </a:solidFill>
                <a:latin typeface="Calibri"/>
                <a:ea typeface="Calibri"/>
                <a:cs typeface="Calibri"/>
                <a:sym typeface="Calibri"/>
              </a:rPr>
              <a:t> fuerzaSalto;</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	</a:t>
            </a:r>
            <a:r>
              <a:rPr lang="es-CL" sz="1800" b="1" dirty="0">
                <a:solidFill>
                  <a:srgbClr val="333399"/>
                </a:solidFill>
                <a:latin typeface="Calibri"/>
                <a:ea typeface="Calibri"/>
                <a:cs typeface="Calibri"/>
                <a:sym typeface="Calibri"/>
              </a:rPr>
              <a:t>float</a:t>
            </a:r>
            <a:r>
              <a:rPr lang="es-CL" sz="1800" dirty="0">
                <a:solidFill>
                  <a:srgbClr val="333333"/>
                </a:solidFill>
                <a:latin typeface="Calibri"/>
                <a:ea typeface="Calibri"/>
                <a:cs typeface="Calibri"/>
                <a:sym typeface="Calibri"/>
              </a:rPr>
              <a:t> velocidad;	</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	</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	</a:t>
            </a:r>
            <a:r>
              <a:rPr lang="es-CL" sz="1800" dirty="0">
                <a:solidFill>
                  <a:srgbClr val="888888"/>
                </a:solidFill>
                <a:latin typeface="Calibri"/>
                <a:ea typeface="Calibri"/>
                <a:cs typeface="Calibri"/>
                <a:sym typeface="Calibri"/>
              </a:rPr>
              <a:t>//Métodos</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	</a:t>
            </a:r>
            <a:r>
              <a:rPr lang="es-CL" sz="1800" b="1" dirty="0">
                <a:solidFill>
                  <a:srgbClr val="333399"/>
                </a:solidFill>
                <a:latin typeface="Calibri"/>
                <a:ea typeface="Calibri"/>
                <a:cs typeface="Calibri"/>
                <a:sym typeface="Calibri"/>
              </a:rPr>
              <a:t>void</a:t>
            </a:r>
            <a:r>
              <a:rPr lang="es-CL" sz="1800" dirty="0">
                <a:solidFill>
                  <a:srgbClr val="333333"/>
                </a:solidFill>
                <a:latin typeface="Calibri"/>
                <a:ea typeface="Calibri"/>
                <a:cs typeface="Calibri"/>
                <a:sym typeface="Calibri"/>
              </a:rPr>
              <a:t> </a:t>
            </a:r>
            <a:r>
              <a:rPr lang="es-CL" sz="1800" b="1" dirty="0">
                <a:solidFill>
                  <a:srgbClr val="0066BB"/>
                </a:solidFill>
                <a:latin typeface="Calibri"/>
                <a:ea typeface="Calibri"/>
                <a:cs typeface="Calibri"/>
                <a:sym typeface="Calibri"/>
              </a:rPr>
              <a:t>salto</a:t>
            </a:r>
            <a:r>
              <a:rPr lang="es-CL" sz="1800" dirty="0">
                <a:solidFill>
                  <a:srgbClr val="333333"/>
                </a:solidFill>
                <a:latin typeface="Calibri"/>
                <a:ea typeface="Calibri"/>
                <a:cs typeface="Calibri"/>
                <a:sym typeface="Calibri"/>
              </a:rPr>
              <a:t>() </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888888"/>
              </a:buClr>
              <a:buSzPts val="1800"/>
              <a:buFont typeface="Calibri"/>
              <a:buNone/>
            </a:pPr>
            <a:r>
              <a:rPr lang="es-CL" sz="1800" dirty="0">
                <a:solidFill>
                  <a:srgbClr val="888888"/>
                </a:solidFill>
                <a:latin typeface="Calibri"/>
                <a:ea typeface="Calibri"/>
                <a:cs typeface="Calibri"/>
                <a:sym typeface="Calibri"/>
              </a:rPr>
              <a:t>//El Enemigo salta usando el atributo fuerza salto</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	</a:t>
            </a:r>
            <a:r>
              <a:rPr lang="es-CL" sz="1800" b="1" dirty="0">
                <a:solidFill>
                  <a:srgbClr val="333399"/>
                </a:solidFill>
                <a:latin typeface="Calibri"/>
                <a:ea typeface="Calibri"/>
                <a:cs typeface="Calibri"/>
                <a:sym typeface="Calibri"/>
              </a:rPr>
              <a:t>void</a:t>
            </a:r>
            <a:r>
              <a:rPr lang="es-CL" sz="1800" dirty="0">
                <a:solidFill>
                  <a:srgbClr val="333333"/>
                </a:solidFill>
                <a:latin typeface="Calibri"/>
                <a:ea typeface="Calibri"/>
                <a:cs typeface="Calibri"/>
                <a:sym typeface="Calibri"/>
              </a:rPr>
              <a:t> </a:t>
            </a:r>
            <a:r>
              <a:rPr lang="es-CL" sz="1800" b="1" dirty="0">
                <a:solidFill>
                  <a:srgbClr val="0066BB"/>
                </a:solidFill>
                <a:latin typeface="Calibri"/>
                <a:ea typeface="Calibri"/>
                <a:cs typeface="Calibri"/>
                <a:sym typeface="Calibri"/>
              </a:rPr>
              <a:t>ataque</a:t>
            </a:r>
            <a:r>
              <a:rPr lang="es-CL" sz="1800" dirty="0">
                <a:solidFill>
                  <a:srgbClr val="333333"/>
                </a:solidFill>
                <a:latin typeface="Calibri"/>
                <a:ea typeface="Calibri"/>
                <a:cs typeface="Calibri"/>
                <a:sym typeface="Calibri"/>
              </a:rPr>
              <a:t>()</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888888"/>
              </a:buClr>
              <a:buSzPts val="1800"/>
              <a:buFont typeface="Calibri"/>
              <a:buNone/>
            </a:pPr>
            <a:r>
              <a:rPr lang="es-CL" sz="1800" dirty="0">
                <a:solidFill>
                  <a:srgbClr val="888888"/>
                </a:solidFill>
                <a:latin typeface="Calibri"/>
                <a:ea typeface="Calibri"/>
                <a:cs typeface="Calibri"/>
                <a:sym typeface="Calibri"/>
              </a:rPr>
              <a:t>//El enemigo realiza un ataque utilizando el atributo daño</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a:t>
            </a:r>
            <a:endParaRPr sz="1800" dirty="0">
              <a:solidFill>
                <a:srgbClr val="333333"/>
              </a:solidFill>
              <a:latin typeface="Calibri"/>
              <a:ea typeface="Calibri"/>
              <a:cs typeface="Calibri"/>
              <a:sym typeface="Calibri"/>
            </a:endParaRPr>
          </a:p>
          <a:p>
            <a:pPr marL="0" marR="0" lvl="0" indent="0" algn="l" rtl="0">
              <a:lnSpc>
                <a:spcPct val="110795"/>
              </a:lnSpc>
              <a:spcBef>
                <a:spcPts val="0"/>
              </a:spcBef>
              <a:spcAft>
                <a:spcPts val="0"/>
              </a:spcAft>
              <a:buClr>
                <a:srgbClr val="333333"/>
              </a:buClr>
              <a:buSzPts val="1800"/>
              <a:buFont typeface="Calibri"/>
              <a:buNone/>
            </a:pPr>
            <a:r>
              <a:rPr lang="es-CL" sz="1800" dirty="0">
                <a:solidFill>
                  <a:srgbClr val="333333"/>
                </a:solidFill>
                <a:latin typeface="Calibri"/>
                <a:ea typeface="Calibri"/>
                <a:cs typeface="Calibri"/>
                <a:sym typeface="Calibri"/>
              </a:rPr>
              <a:t>}</a:t>
            </a:r>
            <a:endParaRPr sz="1800" dirty="0">
              <a:solidFill>
                <a:srgbClr val="333333"/>
              </a:solidFill>
              <a:latin typeface="Calibri"/>
              <a:ea typeface="Calibri"/>
              <a:cs typeface="Calibri"/>
              <a:sym typeface="Calibri"/>
            </a:endParaRPr>
          </a:p>
          <a:p>
            <a:pPr marL="0" marR="0" lvl="0" indent="457200" algn="l" rtl="0">
              <a:lnSpc>
                <a:spcPct val="110795"/>
              </a:lnSpc>
              <a:spcBef>
                <a:spcPts val="0"/>
              </a:spcBef>
              <a:spcAft>
                <a:spcPts val="0"/>
              </a:spcAft>
              <a:buClr>
                <a:schemeClr val="dk1"/>
              </a:buClr>
              <a:buSzPts val="1800"/>
              <a:buFont typeface="Calibri"/>
              <a:buNone/>
            </a:pPr>
            <a:endParaRPr sz="1800" b="1" dirty="0">
              <a:solidFill>
                <a:srgbClr val="AA22FF"/>
              </a:solidFill>
              <a:highlight>
                <a:srgbClr val="F8F8F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1" dirty="0">
              <a:solidFill>
                <a:schemeClr val="dk1"/>
              </a:solidFill>
              <a:latin typeface="Calibri"/>
              <a:ea typeface="Calibri"/>
              <a:cs typeface="Calibri"/>
              <a:sym typeface="Calibri"/>
            </a:endParaRPr>
          </a:p>
        </p:txBody>
      </p:sp>
      <p:cxnSp>
        <p:nvCxnSpPr>
          <p:cNvPr id="502" name="Google Shape;502;p32"/>
          <p:cNvCxnSpPr/>
          <p:nvPr/>
        </p:nvCxnSpPr>
        <p:spPr>
          <a:xfrm>
            <a:off x="6232124" y="536556"/>
            <a:ext cx="0" cy="6050675"/>
          </a:xfrm>
          <a:prstGeom prst="straightConnector1">
            <a:avLst/>
          </a:prstGeom>
          <a:noFill/>
          <a:ln w="19050" cap="flat" cmpd="sng">
            <a:solidFill>
              <a:srgbClr val="A5A5A5"/>
            </a:solidFill>
            <a:prstDash val="dash"/>
            <a:miter lim="800000"/>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09" name="Google Shape;509;p3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VIDEOJUEGO</a:t>
            </a:r>
            <a:br>
              <a:rPr lang="es-CL" dirty="0"/>
            </a:br>
            <a:r>
              <a:rPr lang="es-CL" dirty="0">
                <a:solidFill>
                  <a:srgbClr val="CD25B0"/>
                </a:solidFill>
              </a:rPr>
              <a:t>FECHA DE LANZAMIENTO</a:t>
            </a:r>
            <a:endParaRPr dirty="0">
              <a:solidFill>
                <a:srgbClr val="CD25B0"/>
              </a:solidFill>
            </a:endParaRPr>
          </a:p>
        </p:txBody>
      </p:sp>
      <p:sp>
        <p:nvSpPr>
          <p:cNvPr id="510" name="Google Shape;510;p33"/>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11" name="Google Shape;511;p33"/>
          <p:cNvSpPr/>
          <p:nvPr/>
        </p:nvSpPr>
        <p:spPr>
          <a:xfrm>
            <a:off x="1491449" y="2179141"/>
            <a:ext cx="9064101" cy="3156194"/>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12" name="Google Shape;512;p33"/>
          <p:cNvSpPr txBox="1"/>
          <p:nvPr/>
        </p:nvSpPr>
        <p:spPr>
          <a:xfrm>
            <a:off x="1636450" y="2447225"/>
            <a:ext cx="8697158" cy="2677656"/>
          </a:xfrm>
          <a:prstGeom prst="rect">
            <a:avLst/>
          </a:prstGeom>
          <a:noFill/>
          <a:ln>
            <a:noFill/>
          </a:ln>
        </p:spPr>
        <p:txBody>
          <a:bodyPr spcFirstLastPara="1" wrap="square" lIns="91425" tIns="45700" rIns="91425" bIns="45700" anchor="t" anchorCtr="0">
            <a:spAutoFit/>
          </a:bodyPr>
          <a:lstStyle/>
          <a:p>
            <a:pPr marL="457200" marR="0" lvl="0" indent="-342900" algn="l" rtl="0">
              <a:spcBef>
                <a:spcPts val="0"/>
              </a:spcBef>
              <a:spcAft>
                <a:spcPts val="0"/>
              </a:spcAft>
              <a:buClr>
                <a:schemeClr val="lt1"/>
              </a:buClr>
              <a:buSzPts val="1800"/>
              <a:buFont typeface="Calibri"/>
              <a:buChar char="●"/>
            </a:pPr>
            <a:r>
              <a:rPr lang="es-CL" sz="3600" dirty="0">
                <a:solidFill>
                  <a:schemeClr val="lt1"/>
                </a:solidFill>
                <a:latin typeface="Calibri"/>
                <a:ea typeface="Calibri"/>
                <a:cs typeface="Calibri"/>
                <a:sym typeface="Calibri"/>
              </a:rPr>
              <a:t>Exposición de clases, atributos y métodos identificados.</a:t>
            </a:r>
            <a:endParaRPr dirty="0"/>
          </a:p>
          <a:p>
            <a:pPr marL="114300" marR="0" lvl="0" indent="0" algn="l" rtl="0">
              <a:spcBef>
                <a:spcPts val="0"/>
              </a:spcBef>
              <a:spcAft>
                <a:spcPts val="0"/>
              </a:spcAft>
              <a:buNone/>
            </a:pPr>
            <a:endParaRPr sz="3600" dirty="0">
              <a:solidFill>
                <a:schemeClr val="lt1"/>
              </a:solidFill>
              <a:latin typeface="Calibri"/>
              <a:ea typeface="Calibri"/>
              <a:cs typeface="Calibri"/>
              <a:sym typeface="Calibri"/>
            </a:endParaRPr>
          </a:p>
          <a:p>
            <a:pPr marL="457200" marR="0" lvl="0" indent="-342900" algn="l" rtl="0">
              <a:spcBef>
                <a:spcPts val="0"/>
              </a:spcBef>
              <a:spcAft>
                <a:spcPts val="0"/>
              </a:spcAft>
              <a:buClr>
                <a:schemeClr val="lt1"/>
              </a:buClr>
              <a:buSzPts val="1800"/>
              <a:buFont typeface="Calibri"/>
              <a:buChar char="●"/>
            </a:pPr>
            <a:r>
              <a:rPr lang="es-CL" sz="3600" dirty="0">
                <a:solidFill>
                  <a:schemeClr val="lt1"/>
                </a:solidFill>
                <a:latin typeface="Calibri"/>
                <a:ea typeface="Calibri"/>
                <a:cs typeface="Calibri"/>
                <a:sym typeface="Calibri"/>
              </a:rPr>
              <a:t>Exposición de mejora al juego analizado.</a:t>
            </a:r>
            <a:endParaRPr dirty="0"/>
          </a:p>
          <a:p>
            <a:pPr marL="114300" marR="0" lvl="0" indent="0" algn="just" rtl="0">
              <a:spcBef>
                <a:spcPts val="0"/>
              </a:spcBef>
              <a:spcAft>
                <a:spcPts val="0"/>
              </a:spcAft>
              <a:buNone/>
            </a:pPr>
            <a:endParaRPr sz="2400" dirty="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19" name="Google Shape;519;p3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VIDEOJUEGO</a:t>
            </a:r>
            <a:br>
              <a:rPr lang="es-CL" dirty="0"/>
            </a:br>
            <a:r>
              <a:rPr lang="es-CL" dirty="0">
                <a:solidFill>
                  <a:srgbClr val="CD25B0"/>
                </a:solidFill>
              </a:rPr>
              <a:t>ENTREGABLE</a:t>
            </a:r>
            <a:endParaRPr dirty="0">
              <a:solidFill>
                <a:srgbClr val="CD25B0"/>
              </a:solidFill>
            </a:endParaRPr>
          </a:p>
        </p:txBody>
      </p:sp>
      <p:sp>
        <p:nvSpPr>
          <p:cNvPr id="520" name="Google Shape;520;p3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21" name="Google Shape;521;p34"/>
          <p:cNvSpPr/>
          <p:nvPr/>
        </p:nvSpPr>
        <p:spPr>
          <a:xfrm>
            <a:off x="0" y="2243885"/>
            <a:ext cx="6316462" cy="2982897"/>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22" name="Google Shape;522;p34"/>
          <p:cNvSpPr txBox="1"/>
          <p:nvPr/>
        </p:nvSpPr>
        <p:spPr>
          <a:xfrm>
            <a:off x="6695981" y="3096702"/>
            <a:ext cx="4472128" cy="884538"/>
          </a:xfrm>
          <a:prstGeom prst="rect">
            <a:avLst/>
          </a:prstGeom>
          <a:noFill/>
          <a:ln>
            <a:noFill/>
          </a:ln>
        </p:spPr>
        <p:txBody>
          <a:bodyPr spcFirstLastPara="1" wrap="square" lIns="91425" tIns="45700" rIns="91425" bIns="45700" anchor="t" anchorCtr="0">
            <a:spAutoFit/>
          </a:bodyPr>
          <a:lstStyle/>
          <a:p>
            <a:pPr marL="114300" marR="0" lvl="0" indent="0" algn="l" rtl="0">
              <a:lnSpc>
                <a:spcPct val="110000"/>
              </a:lnSpc>
              <a:spcBef>
                <a:spcPts val="0"/>
              </a:spcBef>
              <a:spcAft>
                <a:spcPts val="0"/>
              </a:spcAft>
              <a:buNone/>
            </a:pPr>
            <a:r>
              <a:rPr lang="es-CL" sz="2400" b="1" dirty="0">
                <a:solidFill>
                  <a:srgbClr val="CD25B0"/>
                </a:solidFill>
                <a:latin typeface="Calibri"/>
                <a:ea typeface="Calibri"/>
                <a:cs typeface="Calibri"/>
                <a:sym typeface="Calibri"/>
              </a:rPr>
              <a:t>Fecha de entrega: </a:t>
            </a:r>
            <a:endParaRPr dirty="0"/>
          </a:p>
          <a:p>
            <a:pPr marL="114300" marR="0" lvl="0" indent="0" algn="l" rtl="0">
              <a:lnSpc>
                <a:spcPct val="110000"/>
              </a:lnSpc>
              <a:spcBef>
                <a:spcPts val="0"/>
              </a:spcBef>
              <a:spcAft>
                <a:spcPts val="0"/>
              </a:spcAft>
              <a:buNone/>
            </a:pPr>
            <a:r>
              <a:rPr lang="es-CL" sz="2400" dirty="0">
                <a:solidFill>
                  <a:srgbClr val="CD25B0"/>
                </a:solidFill>
                <a:latin typeface="Calibri"/>
                <a:ea typeface="Calibri"/>
                <a:cs typeface="Calibri"/>
                <a:sym typeface="Calibri"/>
              </a:rPr>
              <a:t>XX/XX/XXXX hasta las 23:59 hrs.</a:t>
            </a:r>
            <a:endParaRPr dirty="0"/>
          </a:p>
        </p:txBody>
      </p:sp>
      <p:sp>
        <p:nvSpPr>
          <p:cNvPr id="523" name="Google Shape;523;p34"/>
          <p:cNvSpPr txBox="1"/>
          <p:nvPr/>
        </p:nvSpPr>
        <p:spPr>
          <a:xfrm>
            <a:off x="0" y="2480534"/>
            <a:ext cx="6316462" cy="2509598"/>
          </a:xfrm>
          <a:prstGeom prst="rect">
            <a:avLst/>
          </a:prstGeom>
          <a:noFill/>
          <a:ln>
            <a:noFill/>
          </a:ln>
        </p:spPr>
        <p:txBody>
          <a:bodyPr spcFirstLastPara="1" wrap="square" lIns="91425" tIns="45700" rIns="91425" bIns="45700" anchor="t" anchorCtr="0">
            <a:spAutoFit/>
          </a:bodyPr>
          <a:lstStyle/>
          <a:p>
            <a:pPr marL="114300" marR="0" lvl="0" indent="0" algn="l" rtl="0">
              <a:lnSpc>
                <a:spcPct val="110000"/>
              </a:lnSpc>
              <a:spcBef>
                <a:spcPts val="0"/>
              </a:spcBef>
              <a:spcAft>
                <a:spcPts val="0"/>
              </a:spcAft>
              <a:buNone/>
            </a:pPr>
            <a:r>
              <a:rPr lang="es-CL" sz="2400" b="1" dirty="0">
                <a:solidFill>
                  <a:schemeClr val="lt1"/>
                </a:solidFill>
                <a:latin typeface="Calibri"/>
                <a:ea typeface="Calibri"/>
                <a:cs typeface="Calibri"/>
                <a:sym typeface="Calibri"/>
              </a:rPr>
              <a:t>Cada equipo deberá subir su código fuente + README.txt en Github detallando:</a:t>
            </a:r>
            <a:endParaRPr dirty="0"/>
          </a:p>
          <a:p>
            <a:pPr marL="914400" marR="0" lvl="1" indent="-342900" algn="l" rtl="0">
              <a:lnSpc>
                <a:spcPct val="110000"/>
              </a:lnSpc>
              <a:spcBef>
                <a:spcPts val="0"/>
              </a:spcBef>
              <a:spcAft>
                <a:spcPts val="0"/>
              </a:spcAft>
              <a:buClr>
                <a:schemeClr val="lt1"/>
              </a:buClr>
              <a:buSzPts val="1800"/>
              <a:buFont typeface="Arial"/>
              <a:buChar char="•"/>
            </a:pPr>
            <a:r>
              <a:rPr lang="es-CL" sz="2400" b="0" i="0" u="none" strike="noStrike" cap="none" dirty="0">
                <a:solidFill>
                  <a:schemeClr val="lt1"/>
                </a:solidFill>
                <a:latin typeface="Calibri"/>
                <a:ea typeface="Calibri"/>
                <a:cs typeface="Calibri"/>
                <a:sym typeface="Calibri"/>
              </a:rPr>
              <a:t>La solución propuesta del programa realizado.</a:t>
            </a:r>
            <a:endParaRPr dirty="0"/>
          </a:p>
          <a:p>
            <a:pPr marL="914400" marR="0" lvl="1" indent="-342900" algn="l" rtl="0">
              <a:lnSpc>
                <a:spcPct val="110000"/>
              </a:lnSpc>
              <a:spcBef>
                <a:spcPts val="0"/>
              </a:spcBef>
              <a:spcAft>
                <a:spcPts val="0"/>
              </a:spcAft>
              <a:buClr>
                <a:schemeClr val="lt1"/>
              </a:buClr>
              <a:buSzPts val="1800"/>
              <a:buFont typeface="Arial"/>
              <a:buChar char="•"/>
            </a:pPr>
            <a:r>
              <a:rPr lang="es-CL" sz="2400" b="0" i="0" u="none" strike="noStrike" cap="none" dirty="0">
                <a:solidFill>
                  <a:schemeClr val="lt1"/>
                </a:solidFill>
                <a:latin typeface="Calibri"/>
                <a:ea typeface="Calibri"/>
                <a:cs typeface="Calibri"/>
                <a:sym typeface="Calibri"/>
              </a:rPr>
              <a:t>Un paso a paso del programa para que funcione correctamente. </a:t>
            </a:r>
            <a:endParaRPr dirty="0"/>
          </a:p>
        </p:txBody>
      </p:sp>
      <p:cxnSp>
        <p:nvCxnSpPr>
          <p:cNvPr id="524" name="Google Shape;524;p34"/>
          <p:cNvCxnSpPr/>
          <p:nvPr/>
        </p:nvCxnSpPr>
        <p:spPr>
          <a:xfrm>
            <a:off x="6695981" y="3096702"/>
            <a:ext cx="0" cy="638631"/>
          </a:xfrm>
          <a:prstGeom prst="straightConnector1">
            <a:avLst/>
          </a:prstGeom>
          <a:noFill/>
          <a:ln w="19050" cap="flat" cmpd="sng">
            <a:solidFill>
              <a:srgbClr val="A7A8AA"/>
            </a:solidFill>
            <a:prstDash val="dash"/>
            <a:miter lim="800000"/>
            <a:headEnd type="none" w="sm" len="sm"/>
            <a:tailEnd type="none" w="sm" len="sm"/>
          </a:ln>
        </p:spPr>
      </p:cxnSp>
      <p:cxnSp>
        <p:nvCxnSpPr>
          <p:cNvPr id="525" name="Google Shape;525;p34"/>
          <p:cNvCxnSpPr/>
          <p:nvPr/>
        </p:nvCxnSpPr>
        <p:spPr>
          <a:xfrm>
            <a:off x="10967622" y="3395877"/>
            <a:ext cx="0" cy="638631"/>
          </a:xfrm>
          <a:prstGeom prst="straightConnector1">
            <a:avLst/>
          </a:prstGeom>
          <a:noFill/>
          <a:ln w="19050" cap="flat" cmpd="sng">
            <a:solidFill>
              <a:srgbClr val="A7A8AA"/>
            </a:solidFill>
            <a:prstDash val="dash"/>
            <a:miter lim="800000"/>
            <a:headEnd type="none" w="sm" len="sm"/>
            <a:tailEnd type="none" w="sm" len="sm"/>
          </a:ln>
        </p:spPr>
      </p:cxnSp>
      <p:cxnSp>
        <p:nvCxnSpPr>
          <p:cNvPr id="526" name="Google Shape;526;p34"/>
          <p:cNvCxnSpPr/>
          <p:nvPr/>
        </p:nvCxnSpPr>
        <p:spPr>
          <a:xfrm>
            <a:off x="6695981" y="3096702"/>
            <a:ext cx="574831" cy="0"/>
          </a:xfrm>
          <a:prstGeom prst="straightConnector1">
            <a:avLst/>
          </a:prstGeom>
          <a:noFill/>
          <a:ln w="19050" cap="flat" cmpd="sng">
            <a:solidFill>
              <a:srgbClr val="A7A8AA"/>
            </a:solidFill>
            <a:prstDash val="dash"/>
            <a:miter lim="800000"/>
            <a:headEnd type="none" w="sm" len="sm"/>
            <a:tailEnd type="none" w="sm" len="sm"/>
          </a:ln>
        </p:spPr>
      </p:cxnSp>
      <p:cxnSp>
        <p:nvCxnSpPr>
          <p:cNvPr id="527" name="Google Shape;527;p34"/>
          <p:cNvCxnSpPr/>
          <p:nvPr/>
        </p:nvCxnSpPr>
        <p:spPr>
          <a:xfrm>
            <a:off x="10392791" y="4034508"/>
            <a:ext cx="574831" cy="0"/>
          </a:xfrm>
          <a:prstGeom prst="straightConnector1">
            <a:avLst/>
          </a:prstGeom>
          <a:noFill/>
          <a:ln w="19050" cap="flat" cmpd="sng">
            <a:solidFill>
              <a:srgbClr val="A7A8AA"/>
            </a:solidFill>
            <a:prstDash val="dash"/>
            <a:miter lim="800000"/>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34" name="Google Shape;534;p3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VIDEOJUEGO</a:t>
            </a:r>
            <a:br>
              <a:rPr lang="es-CL" dirty="0"/>
            </a:br>
            <a:r>
              <a:rPr lang="es-CL" dirty="0">
                <a:solidFill>
                  <a:srgbClr val="CD25B0"/>
                </a:solidFill>
              </a:rPr>
              <a:t>CONSIDERACIONES</a:t>
            </a:r>
            <a:endParaRPr dirty="0">
              <a:solidFill>
                <a:srgbClr val="CD25B0"/>
              </a:solidFill>
            </a:endParaRPr>
          </a:p>
        </p:txBody>
      </p:sp>
      <p:sp>
        <p:nvSpPr>
          <p:cNvPr id="535" name="Google Shape;535;p3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36" name="Google Shape;536;p35"/>
          <p:cNvSpPr txBox="1"/>
          <p:nvPr/>
        </p:nvSpPr>
        <p:spPr>
          <a:xfrm>
            <a:off x="739066" y="2709539"/>
            <a:ext cx="5575176" cy="1938992"/>
          </a:xfrm>
          <a:prstGeom prst="rect">
            <a:avLst/>
          </a:prstGeom>
          <a:noFill/>
          <a:ln>
            <a:noFill/>
          </a:ln>
        </p:spPr>
        <p:txBody>
          <a:bodyPr spcFirstLastPara="1" wrap="square" lIns="91425" tIns="45700" rIns="91425" bIns="45700" anchor="t" anchorCtr="0">
            <a:spAutoFit/>
          </a:bodyPr>
          <a:lstStyle/>
          <a:p>
            <a:pPr marL="114300" marR="0" lvl="0" indent="0" algn="l" rtl="0">
              <a:spcBef>
                <a:spcPts val="0"/>
              </a:spcBef>
              <a:spcAft>
                <a:spcPts val="0"/>
              </a:spcAft>
              <a:buNone/>
            </a:pPr>
            <a:r>
              <a:rPr lang="es-CL" sz="2400" dirty="0">
                <a:solidFill>
                  <a:srgbClr val="CD25B0"/>
                </a:solidFill>
                <a:latin typeface="Calibri"/>
                <a:ea typeface="Calibri"/>
                <a:cs typeface="Calibri"/>
                <a:sym typeface="Calibri"/>
              </a:rPr>
              <a:t>Buena documentación de código fuente a través de comentarios.</a:t>
            </a:r>
            <a:endParaRPr dirty="0"/>
          </a:p>
          <a:p>
            <a:pPr marL="114300" marR="0" lvl="0" indent="0" algn="l" rtl="0">
              <a:spcBef>
                <a:spcPts val="0"/>
              </a:spcBef>
              <a:spcAft>
                <a:spcPts val="0"/>
              </a:spcAft>
              <a:buNone/>
            </a:pPr>
            <a:endParaRPr sz="2400" dirty="0">
              <a:solidFill>
                <a:srgbClr val="CD25B0"/>
              </a:solidFill>
              <a:latin typeface="Calibri"/>
              <a:ea typeface="Calibri"/>
              <a:cs typeface="Calibri"/>
              <a:sym typeface="Calibri"/>
            </a:endParaRPr>
          </a:p>
          <a:p>
            <a:pPr marL="114300" marR="0" lvl="0" indent="0" algn="l" rtl="0">
              <a:spcBef>
                <a:spcPts val="0"/>
              </a:spcBef>
              <a:spcAft>
                <a:spcPts val="0"/>
              </a:spcAft>
              <a:buNone/>
            </a:pPr>
            <a:r>
              <a:rPr lang="es-CL" sz="2400" dirty="0">
                <a:solidFill>
                  <a:srgbClr val="CD25B0"/>
                </a:solidFill>
                <a:latin typeface="Calibri"/>
                <a:ea typeface="Calibri"/>
                <a:cs typeface="Calibri"/>
                <a:sym typeface="Calibri"/>
              </a:rPr>
              <a:t>Realizar commit en Github por cada funcionalidad o ajuste realizado.</a:t>
            </a:r>
            <a:endParaRPr dirty="0"/>
          </a:p>
        </p:txBody>
      </p:sp>
      <p:cxnSp>
        <p:nvCxnSpPr>
          <p:cNvPr id="537" name="Google Shape;537;p35"/>
          <p:cNvCxnSpPr/>
          <p:nvPr/>
        </p:nvCxnSpPr>
        <p:spPr>
          <a:xfrm>
            <a:off x="759774" y="2698109"/>
            <a:ext cx="0" cy="638631"/>
          </a:xfrm>
          <a:prstGeom prst="straightConnector1">
            <a:avLst/>
          </a:prstGeom>
          <a:noFill/>
          <a:ln w="19050" cap="flat" cmpd="sng">
            <a:solidFill>
              <a:srgbClr val="A7A8AA"/>
            </a:solidFill>
            <a:prstDash val="dash"/>
            <a:miter lim="800000"/>
            <a:headEnd type="none" w="sm" len="sm"/>
            <a:tailEnd type="none" w="sm" len="sm"/>
          </a:ln>
        </p:spPr>
      </p:cxnSp>
      <p:cxnSp>
        <p:nvCxnSpPr>
          <p:cNvPr id="538" name="Google Shape;538;p35"/>
          <p:cNvCxnSpPr/>
          <p:nvPr/>
        </p:nvCxnSpPr>
        <p:spPr>
          <a:xfrm>
            <a:off x="6289824" y="3142695"/>
            <a:ext cx="0" cy="1505836"/>
          </a:xfrm>
          <a:prstGeom prst="straightConnector1">
            <a:avLst/>
          </a:prstGeom>
          <a:noFill/>
          <a:ln w="19050" cap="flat" cmpd="sng">
            <a:solidFill>
              <a:srgbClr val="A7A8AA"/>
            </a:solidFill>
            <a:prstDash val="dash"/>
            <a:miter lim="800000"/>
            <a:headEnd type="none" w="sm" len="sm"/>
            <a:tailEnd type="none" w="sm" len="sm"/>
          </a:ln>
        </p:spPr>
      </p:cxnSp>
      <p:cxnSp>
        <p:nvCxnSpPr>
          <p:cNvPr id="539" name="Google Shape;539;p35"/>
          <p:cNvCxnSpPr/>
          <p:nvPr/>
        </p:nvCxnSpPr>
        <p:spPr>
          <a:xfrm>
            <a:off x="759774" y="2698109"/>
            <a:ext cx="574831" cy="0"/>
          </a:xfrm>
          <a:prstGeom prst="straightConnector1">
            <a:avLst/>
          </a:prstGeom>
          <a:noFill/>
          <a:ln w="19050" cap="flat" cmpd="sng">
            <a:solidFill>
              <a:srgbClr val="A7A8AA"/>
            </a:solidFill>
            <a:prstDash val="dash"/>
            <a:miter lim="800000"/>
            <a:headEnd type="none" w="sm" len="sm"/>
            <a:tailEnd type="none" w="sm" len="sm"/>
          </a:ln>
        </p:spPr>
      </p:cxnSp>
      <p:cxnSp>
        <p:nvCxnSpPr>
          <p:cNvPr id="540" name="Google Shape;540;p35"/>
          <p:cNvCxnSpPr/>
          <p:nvPr/>
        </p:nvCxnSpPr>
        <p:spPr>
          <a:xfrm>
            <a:off x="4725135" y="4648531"/>
            <a:ext cx="1564689" cy="0"/>
          </a:xfrm>
          <a:prstGeom prst="straightConnector1">
            <a:avLst/>
          </a:prstGeom>
          <a:noFill/>
          <a:ln w="19050" cap="flat" cmpd="sng">
            <a:solidFill>
              <a:srgbClr val="A7A8AA"/>
            </a:solidFill>
            <a:prstDash val="dash"/>
            <a:miter lim="800000"/>
            <a:headEnd type="none" w="sm" len="sm"/>
            <a:tailEnd type="none" w="sm" len="sm"/>
          </a:ln>
        </p:spPr>
      </p:cxnSp>
      <p:sp>
        <p:nvSpPr>
          <p:cNvPr id="541" name="Google Shape;541;p35"/>
          <p:cNvSpPr/>
          <p:nvPr/>
        </p:nvSpPr>
        <p:spPr>
          <a:xfrm>
            <a:off x="6707813" y="2698109"/>
            <a:ext cx="5112047" cy="1950416"/>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42" name="Google Shape;542;p35"/>
          <p:cNvSpPr txBox="1"/>
          <p:nvPr/>
        </p:nvSpPr>
        <p:spPr>
          <a:xfrm>
            <a:off x="6334950" y="2900450"/>
            <a:ext cx="5484918" cy="1323439"/>
          </a:xfrm>
          <a:prstGeom prst="rect">
            <a:avLst/>
          </a:prstGeom>
          <a:noFill/>
          <a:ln>
            <a:noFill/>
          </a:ln>
        </p:spPr>
        <p:txBody>
          <a:bodyPr spcFirstLastPara="1" wrap="square" lIns="91425" tIns="45700" rIns="91425" bIns="45700" anchor="t" anchorCtr="0">
            <a:spAutoFit/>
          </a:bodyPr>
          <a:lstStyle/>
          <a:p>
            <a:pPr marL="596900" marR="0" lvl="1" indent="0" algn="l" rtl="0">
              <a:spcBef>
                <a:spcPts val="0"/>
              </a:spcBef>
              <a:spcAft>
                <a:spcPts val="0"/>
              </a:spcAft>
              <a:buNone/>
            </a:pPr>
            <a:r>
              <a:rPr lang="es-CL" sz="4000" b="0" i="0" u="none" strike="noStrike" cap="none" dirty="0">
                <a:solidFill>
                  <a:schemeClr val="lt1"/>
                </a:solidFill>
                <a:latin typeface="Calibri"/>
                <a:ea typeface="Calibri"/>
                <a:cs typeface="Calibri"/>
                <a:sym typeface="Calibri"/>
              </a:rPr>
              <a:t>¡Evitar subir el trabajo </a:t>
            </a:r>
            <a:endParaRPr dirty="0"/>
          </a:p>
          <a:p>
            <a:pPr marL="596900" marR="0" lvl="1" indent="0" algn="l" rtl="0">
              <a:spcBef>
                <a:spcPts val="0"/>
              </a:spcBef>
              <a:spcAft>
                <a:spcPts val="0"/>
              </a:spcAft>
              <a:buNone/>
            </a:pPr>
            <a:r>
              <a:rPr lang="es-CL" sz="4000" b="0" i="0" u="none" strike="noStrike" cap="none" dirty="0">
                <a:solidFill>
                  <a:schemeClr val="lt1"/>
                </a:solidFill>
                <a:latin typeface="Calibri"/>
                <a:ea typeface="Calibri"/>
                <a:cs typeface="Calibri"/>
                <a:sym typeface="Calibri"/>
              </a:rPr>
              <a:t>a Github de una vez!</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6"/>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49" name="Google Shape;549;p36"/>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50" name="Google Shape;550;p36"/>
          <p:cNvSpPr txBox="1">
            <a:spLocks noGrp="1"/>
          </p:cNvSpPr>
          <p:nvPr>
            <p:ph type="body" idx="1"/>
          </p:nvPr>
        </p:nvSpPr>
        <p:spPr>
          <a:xfrm>
            <a:off x="838200" y="1825625"/>
            <a:ext cx="76754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CL" sz="6000" dirty="0">
                <a:solidFill>
                  <a:schemeClr val="lt1"/>
                </a:solidFill>
              </a:rPr>
              <a:t>CIERRE</a:t>
            </a:r>
            <a:endParaRPr sz="6000" b="1" dirty="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57" name="Google Shape;557;p37"/>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CD25B0"/>
              </a:solidFill>
              <a:latin typeface="Calibri"/>
              <a:ea typeface="Calibri"/>
              <a:cs typeface="Calibri"/>
              <a:sym typeface="Calibri"/>
            </a:endParaRPr>
          </a:p>
        </p:txBody>
      </p:sp>
      <p:sp>
        <p:nvSpPr>
          <p:cNvPr id="558" name="Google Shape;558;p37"/>
          <p:cNvSpPr txBox="1">
            <a:spLocks noGrp="1"/>
          </p:cNvSpPr>
          <p:nvPr>
            <p:ph type="title"/>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alibri"/>
              <a:buNone/>
            </a:pPr>
            <a:r>
              <a:rPr lang="es-CL" sz="4000" dirty="0">
                <a:solidFill>
                  <a:schemeClr val="lt1"/>
                </a:solidFill>
              </a:rPr>
              <a:t>Feedback</a:t>
            </a:r>
            <a:endParaRPr sz="4000" dirty="0">
              <a:solidFill>
                <a:schemeClr val="lt1"/>
              </a:solidFill>
            </a:endParaRPr>
          </a:p>
        </p:txBody>
      </p:sp>
      <p:sp>
        <p:nvSpPr>
          <p:cNvPr id="559" name="Google Shape;559;p37"/>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60" name="Google Shape;560;p37"/>
          <p:cNvSpPr txBox="1"/>
          <p:nvPr/>
        </p:nvSpPr>
        <p:spPr>
          <a:xfrm>
            <a:off x="383956" y="2709539"/>
            <a:ext cx="5575176" cy="1815882"/>
          </a:xfrm>
          <a:prstGeom prst="rect">
            <a:avLst/>
          </a:prstGeom>
          <a:noFill/>
          <a:ln>
            <a:noFill/>
          </a:ln>
        </p:spPr>
        <p:txBody>
          <a:bodyPr spcFirstLastPara="1" wrap="square" lIns="91425" tIns="45700" rIns="91425" bIns="45700" anchor="t" anchorCtr="0">
            <a:spAutoFit/>
          </a:bodyPr>
          <a:lstStyle/>
          <a:p>
            <a:pPr marL="457200" marR="0" lvl="0" indent="-342900" algn="l" rtl="0">
              <a:spcBef>
                <a:spcPts val="0"/>
              </a:spcBef>
              <a:spcAft>
                <a:spcPts val="0"/>
              </a:spcAft>
              <a:buClr>
                <a:srgbClr val="CD25B0"/>
              </a:buClr>
              <a:buSzPts val="1800"/>
              <a:buFont typeface="Calibri"/>
              <a:buChar char="●"/>
            </a:pPr>
            <a:r>
              <a:rPr lang="es-CL" sz="2800" dirty="0">
                <a:solidFill>
                  <a:srgbClr val="CD25B0"/>
                </a:solidFill>
                <a:latin typeface="Calibri"/>
                <a:ea typeface="Calibri"/>
                <a:cs typeface="Calibri"/>
                <a:sym typeface="Calibri"/>
              </a:rPr>
              <a:t>¿Preguntas?</a:t>
            </a:r>
            <a:endParaRPr dirty="0"/>
          </a:p>
          <a:p>
            <a:pPr marL="114300" marR="0" lvl="0" indent="0" algn="l" rtl="0">
              <a:spcBef>
                <a:spcPts val="0"/>
              </a:spcBef>
              <a:spcAft>
                <a:spcPts val="0"/>
              </a:spcAft>
              <a:buNone/>
            </a:pPr>
            <a:endParaRPr sz="2800" dirty="0">
              <a:solidFill>
                <a:srgbClr val="CD25B0"/>
              </a:solidFill>
              <a:latin typeface="Calibri"/>
              <a:ea typeface="Calibri"/>
              <a:cs typeface="Calibri"/>
              <a:sym typeface="Calibri"/>
            </a:endParaRPr>
          </a:p>
          <a:p>
            <a:pPr marL="457200" marR="0" lvl="0" indent="-342900" algn="l" rtl="0">
              <a:spcBef>
                <a:spcPts val="0"/>
              </a:spcBef>
              <a:spcAft>
                <a:spcPts val="0"/>
              </a:spcAft>
              <a:buClr>
                <a:srgbClr val="CD25B0"/>
              </a:buClr>
              <a:buSzPts val="1800"/>
              <a:buFont typeface="Calibri"/>
              <a:buChar char="●"/>
            </a:pPr>
            <a:r>
              <a:rPr lang="es-CL" sz="2800" dirty="0">
                <a:solidFill>
                  <a:srgbClr val="CD25B0"/>
                </a:solidFill>
                <a:latin typeface="Calibri"/>
                <a:ea typeface="Calibri"/>
                <a:cs typeface="Calibri"/>
                <a:sym typeface="Calibri"/>
              </a:rPr>
              <a:t>Siéntete libre de compartir ideas y opiniones </a:t>
            </a:r>
            <a:r>
              <a:rPr lang="es-CL" sz="2800" dirty="0">
                <a:solidFill>
                  <a:srgbClr val="CD25B0"/>
                </a:solidFill>
                <a:highlight>
                  <a:srgbClr val="F9F9F9"/>
                </a:highlight>
                <a:latin typeface="Calibri"/>
                <a:ea typeface="Calibri"/>
                <a:cs typeface="Calibri"/>
                <a:sym typeface="Calibri"/>
              </a:rPr>
              <a:t>⊂(◉‿◉)つ</a:t>
            </a:r>
            <a:endParaRPr dirty="0"/>
          </a:p>
        </p:txBody>
      </p:sp>
      <p:cxnSp>
        <p:nvCxnSpPr>
          <p:cNvPr id="561" name="Google Shape;561;p37"/>
          <p:cNvCxnSpPr/>
          <p:nvPr/>
        </p:nvCxnSpPr>
        <p:spPr>
          <a:xfrm>
            <a:off x="404664" y="2698109"/>
            <a:ext cx="0" cy="638631"/>
          </a:xfrm>
          <a:prstGeom prst="straightConnector1">
            <a:avLst/>
          </a:prstGeom>
          <a:noFill/>
          <a:ln w="19050" cap="flat" cmpd="sng">
            <a:solidFill>
              <a:srgbClr val="A7A8AA"/>
            </a:solidFill>
            <a:prstDash val="dash"/>
            <a:miter lim="800000"/>
            <a:headEnd type="none" w="sm" len="sm"/>
            <a:tailEnd type="none" w="sm" len="sm"/>
          </a:ln>
        </p:spPr>
      </p:cxnSp>
      <p:cxnSp>
        <p:nvCxnSpPr>
          <p:cNvPr id="562" name="Google Shape;562;p37"/>
          <p:cNvCxnSpPr/>
          <p:nvPr/>
        </p:nvCxnSpPr>
        <p:spPr>
          <a:xfrm>
            <a:off x="5934714" y="3142695"/>
            <a:ext cx="0" cy="1505836"/>
          </a:xfrm>
          <a:prstGeom prst="straightConnector1">
            <a:avLst/>
          </a:prstGeom>
          <a:noFill/>
          <a:ln w="19050" cap="flat" cmpd="sng">
            <a:solidFill>
              <a:srgbClr val="A7A8AA"/>
            </a:solidFill>
            <a:prstDash val="dash"/>
            <a:miter lim="800000"/>
            <a:headEnd type="none" w="sm" len="sm"/>
            <a:tailEnd type="none" w="sm" len="sm"/>
          </a:ln>
        </p:spPr>
      </p:cxnSp>
      <p:cxnSp>
        <p:nvCxnSpPr>
          <p:cNvPr id="563" name="Google Shape;563;p37"/>
          <p:cNvCxnSpPr/>
          <p:nvPr/>
        </p:nvCxnSpPr>
        <p:spPr>
          <a:xfrm>
            <a:off x="404664" y="2698109"/>
            <a:ext cx="574831" cy="0"/>
          </a:xfrm>
          <a:prstGeom prst="straightConnector1">
            <a:avLst/>
          </a:prstGeom>
          <a:noFill/>
          <a:ln w="19050" cap="flat" cmpd="sng">
            <a:solidFill>
              <a:srgbClr val="A7A8AA"/>
            </a:solidFill>
            <a:prstDash val="dash"/>
            <a:miter lim="800000"/>
            <a:headEnd type="none" w="sm" len="sm"/>
            <a:tailEnd type="none" w="sm" len="sm"/>
          </a:ln>
        </p:spPr>
      </p:cxnSp>
      <p:cxnSp>
        <p:nvCxnSpPr>
          <p:cNvPr id="564" name="Google Shape;564;p37"/>
          <p:cNvCxnSpPr/>
          <p:nvPr/>
        </p:nvCxnSpPr>
        <p:spPr>
          <a:xfrm>
            <a:off x="4370025" y="4648531"/>
            <a:ext cx="1564689" cy="0"/>
          </a:xfrm>
          <a:prstGeom prst="straightConnector1">
            <a:avLst/>
          </a:prstGeom>
          <a:noFill/>
          <a:ln w="19050" cap="flat" cmpd="sng">
            <a:solidFill>
              <a:srgbClr val="A7A8AA"/>
            </a:solidFill>
            <a:prstDash val="dash"/>
            <a:miter lim="800000"/>
            <a:headEnd type="none" w="sm" len="sm"/>
            <a:tailEnd type="none" w="sm" len="sm"/>
          </a:ln>
        </p:spPr>
      </p:cxnSp>
      <p:sp>
        <p:nvSpPr>
          <p:cNvPr id="565" name="Google Shape;565;p37"/>
          <p:cNvSpPr/>
          <p:nvPr/>
        </p:nvSpPr>
        <p:spPr>
          <a:xfrm>
            <a:off x="6323127" y="2698109"/>
            <a:ext cx="5484917" cy="1950416"/>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66" name="Google Shape;566;p37"/>
          <p:cNvSpPr txBox="1"/>
          <p:nvPr/>
        </p:nvSpPr>
        <p:spPr>
          <a:xfrm>
            <a:off x="6347544" y="2698109"/>
            <a:ext cx="5473949" cy="204530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lt1"/>
              </a:buClr>
              <a:buSzPts val="2800"/>
              <a:buFont typeface="Calibri"/>
              <a:buNone/>
            </a:pPr>
            <a:r>
              <a:rPr lang="es-CL" sz="2800" b="1" dirty="0">
                <a:solidFill>
                  <a:schemeClr val="lt1"/>
                </a:solidFill>
                <a:latin typeface="Calibri"/>
                <a:ea typeface="Calibri"/>
                <a:cs typeface="Calibri"/>
                <a:sym typeface="Calibri"/>
              </a:rPr>
              <a:t>¡Recuerda ingresar al Discord “Programación TP” </a:t>
            </a:r>
            <a:endParaRPr dirty="0"/>
          </a:p>
          <a:p>
            <a:pPr marL="0" marR="0" lvl="0" indent="0" algn="ctr" rtl="0">
              <a:lnSpc>
                <a:spcPct val="115000"/>
              </a:lnSpc>
              <a:spcBef>
                <a:spcPts val="0"/>
              </a:spcBef>
              <a:spcAft>
                <a:spcPts val="0"/>
              </a:spcAft>
              <a:buClr>
                <a:schemeClr val="lt1"/>
              </a:buClr>
              <a:buSzPts val="2800"/>
              <a:buFont typeface="Calibri"/>
              <a:buNone/>
            </a:pPr>
            <a:r>
              <a:rPr lang="es-CL" sz="2800" b="1" dirty="0">
                <a:solidFill>
                  <a:schemeClr val="lt1"/>
                </a:solidFill>
                <a:latin typeface="Calibri"/>
                <a:ea typeface="Calibri"/>
                <a:cs typeface="Calibri"/>
                <a:sym typeface="Calibri"/>
              </a:rPr>
              <a:t>para resolver dudas y compartir ideas!</a:t>
            </a:r>
            <a:endParaRPr dirty="0"/>
          </a:p>
        </p:txBody>
      </p:sp>
      <p:sp>
        <p:nvSpPr>
          <p:cNvPr id="567" name="Google Shape;567;p37"/>
          <p:cNvSpPr txBox="1"/>
          <p:nvPr/>
        </p:nvSpPr>
        <p:spPr>
          <a:xfrm>
            <a:off x="6216589" y="5958390"/>
            <a:ext cx="6094520" cy="39215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hlink"/>
              </a:buClr>
              <a:buSzPts val="1800"/>
              <a:buFont typeface="Calibri"/>
              <a:buNone/>
            </a:pPr>
            <a:r>
              <a:rPr lang="es-CL" sz="1800" b="1" u="sng" dirty="0">
                <a:solidFill>
                  <a:schemeClr val="hlink"/>
                </a:solidFill>
                <a:latin typeface="Calibri"/>
                <a:ea typeface="Calibri"/>
                <a:cs typeface="Calibri"/>
                <a:sym typeface="Calibri"/>
                <a:hlinkClick r:id="rId3"/>
              </a:rPr>
              <a:t>https://discord.gg/HVnpa3t</a:t>
            </a:r>
            <a:endParaRPr sz="1800" b="1" dirty="0">
              <a:solidFill>
                <a:schemeClr val="dk1"/>
              </a:solidFill>
              <a:latin typeface="Calibri"/>
              <a:ea typeface="Calibri"/>
              <a:cs typeface="Calibri"/>
              <a:sym typeface="Calibri"/>
            </a:endParaRPr>
          </a:p>
        </p:txBody>
      </p:sp>
      <p:pic>
        <p:nvPicPr>
          <p:cNvPr id="568" name="Google Shape;568;p37"/>
          <p:cNvPicPr preferRelativeResize="0"/>
          <p:nvPr/>
        </p:nvPicPr>
        <p:blipFill rotWithShape="1">
          <a:blip r:embed="rId4">
            <a:alphaModFix/>
          </a:blip>
          <a:srcRect/>
          <a:stretch/>
        </p:blipFill>
        <p:spPr>
          <a:xfrm>
            <a:off x="8760649" y="4910578"/>
            <a:ext cx="1006400" cy="100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4"/>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4"/>
          <p:cNvSpPr txBox="1">
            <a:spLocks noGrp="1"/>
          </p:cNvSpPr>
          <p:nvPr>
            <p:ph type="body" idx="1"/>
          </p:nvPr>
        </p:nvSpPr>
        <p:spPr>
          <a:xfrm>
            <a:off x="838200" y="1825625"/>
            <a:ext cx="76754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CL" sz="6000" dirty="0">
                <a:solidFill>
                  <a:schemeClr val="lt1"/>
                </a:solidFill>
              </a:rPr>
              <a:t>DESAFÍO 0: DIVISAS</a:t>
            </a:r>
            <a:endParaRPr sz="6000" b="1"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7" name="Google Shape;127;p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DIVISAS</a:t>
            </a:r>
            <a:br>
              <a:rPr lang="es-CL" dirty="0"/>
            </a:br>
            <a:r>
              <a:rPr lang="es-CL" dirty="0">
                <a:solidFill>
                  <a:srgbClr val="CD25B0"/>
                </a:solidFill>
              </a:rPr>
              <a:t>REQUERIMIENTOS</a:t>
            </a:r>
            <a:endParaRPr dirty="0">
              <a:solidFill>
                <a:srgbClr val="CD25B0"/>
              </a:solidFill>
            </a:endParaRPr>
          </a:p>
        </p:txBody>
      </p:sp>
      <p:sp>
        <p:nvSpPr>
          <p:cNvPr id="128" name="Google Shape;128;p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9" name="Google Shape;129;p5"/>
          <p:cNvSpPr txBox="1"/>
          <p:nvPr/>
        </p:nvSpPr>
        <p:spPr>
          <a:xfrm>
            <a:off x="6019800" y="1825625"/>
            <a:ext cx="5181600" cy="4351338"/>
          </a:xfrm>
          <a:prstGeom prst="rect">
            <a:avLst/>
          </a:prstGeom>
          <a:noFill/>
          <a:ln>
            <a:noFill/>
          </a:ln>
        </p:spPr>
        <p:txBody>
          <a:bodyPr spcFirstLastPara="1" wrap="square" lIns="91425" tIns="45700" rIns="91425" bIns="45700" anchor="t" anchorCtr="0">
            <a:normAutofit/>
          </a:bodyPr>
          <a:lstStyle/>
          <a:p>
            <a:pPr marL="457200" marR="0" lvl="0" indent="-355600" algn="l" rtl="0">
              <a:lnSpc>
                <a:spcPct val="110000"/>
              </a:lnSpc>
              <a:spcBef>
                <a:spcPts val="0"/>
              </a:spcBef>
              <a:spcAft>
                <a:spcPts val="0"/>
              </a:spcAft>
              <a:buClr>
                <a:srgbClr val="CD25B0"/>
              </a:buClr>
              <a:buSzPts val="2000"/>
              <a:buFont typeface="Proxima Nova"/>
              <a:buChar char="•"/>
            </a:pPr>
            <a:r>
              <a:rPr lang="es-CL" sz="2000" b="0" i="0" u="none" strike="noStrike" cap="none" dirty="0">
                <a:solidFill>
                  <a:srgbClr val="595959"/>
                </a:solidFill>
                <a:latin typeface="Calibri"/>
                <a:ea typeface="Calibri"/>
                <a:cs typeface="Calibri"/>
                <a:sym typeface="Calibri"/>
              </a:rPr>
              <a:t>El resultado deberá ser entregado después de escoger la divisa a convertir.</a:t>
            </a:r>
            <a:endParaRPr sz="1600" dirty="0"/>
          </a:p>
          <a:p>
            <a:pPr marL="457200" marR="0" lvl="0" indent="-355600" algn="l" rtl="0">
              <a:lnSpc>
                <a:spcPct val="110000"/>
              </a:lnSpc>
              <a:spcBef>
                <a:spcPts val="1000"/>
              </a:spcBef>
              <a:spcAft>
                <a:spcPts val="0"/>
              </a:spcAft>
              <a:buClr>
                <a:srgbClr val="CD25B0"/>
              </a:buClr>
              <a:buSzPts val="2000"/>
              <a:buFont typeface="Proxima Nova"/>
              <a:buChar char="•"/>
            </a:pPr>
            <a:r>
              <a:rPr lang="es-CL" sz="2000" b="1" i="0" u="none" strike="noStrike" cap="none" dirty="0">
                <a:solidFill>
                  <a:srgbClr val="CD25B0"/>
                </a:solidFill>
                <a:latin typeface="Calibri"/>
                <a:ea typeface="Calibri"/>
                <a:cs typeface="Calibri"/>
                <a:sym typeface="Calibri"/>
              </a:rPr>
              <a:t>BONUS 1: </a:t>
            </a:r>
            <a:r>
              <a:rPr lang="es-CL" sz="2000" b="0" i="0" u="none" strike="noStrike" cap="none" dirty="0">
                <a:solidFill>
                  <a:srgbClr val="595959"/>
                </a:solidFill>
                <a:latin typeface="Calibri"/>
                <a:ea typeface="Calibri"/>
                <a:cs typeface="Calibri"/>
                <a:sym typeface="Calibri"/>
              </a:rPr>
              <a:t>Agregar más divisas. </a:t>
            </a:r>
            <a:endParaRPr sz="1600" dirty="0"/>
          </a:p>
          <a:p>
            <a:pPr marL="457200" marR="0" lvl="0" indent="-355600" algn="l" rtl="0">
              <a:lnSpc>
                <a:spcPct val="110000"/>
              </a:lnSpc>
              <a:spcBef>
                <a:spcPts val="1000"/>
              </a:spcBef>
              <a:spcAft>
                <a:spcPts val="1000"/>
              </a:spcAft>
              <a:buClr>
                <a:srgbClr val="CD25B0"/>
              </a:buClr>
              <a:buSzPts val="2000"/>
              <a:buFont typeface="Proxima Nova"/>
              <a:buChar char="•"/>
            </a:pPr>
            <a:r>
              <a:rPr lang="es-CL" sz="2000" b="1" i="0" u="none" strike="noStrike" cap="none" dirty="0">
                <a:solidFill>
                  <a:srgbClr val="CD25B0"/>
                </a:solidFill>
                <a:latin typeface="Calibri"/>
                <a:ea typeface="Calibri"/>
                <a:cs typeface="Calibri"/>
                <a:sym typeface="Calibri"/>
              </a:rPr>
              <a:t>BONUS 2: </a:t>
            </a:r>
            <a:r>
              <a:rPr lang="es-CL" sz="2000" b="0" i="0" u="none" strike="noStrike" cap="none" dirty="0">
                <a:solidFill>
                  <a:srgbClr val="595959"/>
                </a:solidFill>
                <a:latin typeface="Calibri"/>
                <a:ea typeface="Calibri"/>
                <a:cs typeface="Calibri"/>
                <a:sym typeface="Calibri"/>
              </a:rPr>
              <a:t>Escoger la divisa inicial y a qu</a:t>
            </a:r>
            <a:r>
              <a:rPr lang="es-CL" sz="2000" dirty="0">
                <a:solidFill>
                  <a:srgbClr val="595959"/>
                </a:solidFill>
                <a:latin typeface="Calibri"/>
                <a:ea typeface="Calibri"/>
                <a:cs typeface="Calibri"/>
                <a:sym typeface="Calibri"/>
              </a:rPr>
              <a:t>é</a:t>
            </a:r>
            <a:r>
              <a:rPr lang="es-CL" sz="2000" b="0" i="0" u="none" strike="noStrike" cap="none" dirty="0">
                <a:solidFill>
                  <a:srgbClr val="595959"/>
                </a:solidFill>
                <a:latin typeface="Calibri"/>
                <a:ea typeface="Calibri"/>
                <a:cs typeface="Calibri"/>
                <a:sym typeface="Calibri"/>
              </a:rPr>
              <a:t> divisa se dese</a:t>
            </a:r>
            <a:r>
              <a:rPr lang="es-CL" sz="2000" dirty="0">
                <a:solidFill>
                  <a:srgbClr val="595959"/>
                </a:solidFill>
                <a:latin typeface="Calibri"/>
                <a:ea typeface="Calibri"/>
                <a:cs typeface="Calibri"/>
                <a:sym typeface="Calibri"/>
              </a:rPr>
              <a:t>a</a:t>
            </a:r>
            <a:r>
              <a:rPr lang="es-CL" sz="2000" b="0" i="0" u="none" strike="noStrike" cap="none" dirty="0">
                <a:solidFill>
                  <a:srgbClr val="595959"/>
                </a:solidFill>
                <a:latin typeface="Calibri"/>
                <a:ea typeface="Calibri"/>
                <a:cs typeface="Calibri"/>
                <a:sym typeface="Calibri"/>
              </a:rPr>
              <a:t> convertir (por ejem</a:t>
            </a:r>
            <a:r>
              <a:rPr lang="es-CL" sz="2000" dirty="0">
                <a:solidFill>
                  <a:srgbClr val="595959"/>
                </a:solidFill>
                <a:latin typeface="Calibri"/>
                <a:ea typeface="Calibri"/>
                <a:cs typeface="Calibri"/>
                <a:sym typeface="Calibri"/>
              </a:rPr>
              <a:t>plo, t</a:t>
            </a:r>
            <a:r>
              <a:rPr lang="es-CL" sz="2000" b="0" i="0" u="none" strike="noStrike" cap="none" dirty="0">
                <a:solidFill>
                  <a:srgbClr val="595959"/>
                </a:solidFill>
                <a:latin typeface="Calibri"/>
                <a:ea typeface="Calibri"/>
                <a:cs typeface="Calibri"/>
                <a:sym typeface="Calibri"/>
              </a:rPr>
              <a:t>engo 1000 yenes y se desea obtener dólares americanos).</a:t>
            </a:r>
            <a:endParaRPr sz="2000" b="0" i="0" u="none" strike="noStrike" cap="none" dirty="0">
              <a:solidFill>
                <a:schemeClr val="dk1"/>
              </a:solidFill>
              <a:latin typeface="Calibri"/>
              <a:ea typeface="Calibri"/>
              <a:cs typeface="Calibri"/>
              <a:sym typeface="Calibri"/>
            </a:endParaRPr>
          </a:p>
        </p:txBody>
      </p:sp>
      <p:sp>
        <p:nvSpPr>
          <p:cNvPr id="130" name="Google Shape;130;p5"/>
          <p:cNvSpPr/>
          <p:nvPr/>
        </p:nvSpPr>
        <p:spPr>
          <a:xfrm>
            <a:off x="976544" y="3329003"/>
            <a:ext cx="4332303" cy="2982897"/>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1" name="Google Shape;1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98450" lvl="0" indent="-298450" algn="just" rtl="0">
              <a:lnSpc>
                <a:spcPct val="110000"/>
              </a:lnSpc>
              <a:spcBef>
                <a:spcPts val="0"/>
              </a:spcBef>
              <a:spcAft>
                <a:spcPts val="0"/>
              </a:spcAft>
              <a:buClr>
                <a:srgbClr val="CD25B0"/>
              </a:buClr>
              <a:buSzPts val="2000"/>
              <a:buChar char="•"/>
            </a:pPr>
            <a:r>
              <a:rPr lang="es-CL" sz="2000" dirty="0">
                <a:solidFill>
                  <a:srgbClr val="595959"/>
                </a:solidFill>
              </a:rPr>
              <a:t>Deberás realizar un programa que pida un valor en pesos chilenos y entregar la opción para convertirlo en:</a:t>
            </a:r>
            <a:endParaRPr sz="3000" dirty="0"/>
          </a:p>
          <a:p>
            <a:pPr marL="914400" lvl="1" indent="-228600" algn="l" rtl="0">
              <a:lnSpc>
                <a:spcPct val="110000"/>
              </a:lnSpc>
              <a:spcBef>
                <a:spcPts val="0"/>
              </a:spcBef>
              <a:spcAft>
                <a:spcPts val="0"/>
              </a:spcAft>
              <a:buClr>
                <a:srgbClr val="CD25B0"/>
              </a:buClr>
              <a:buSzPts val="1800"/>
              <a:buNone/>
            </a:pPr>
            <a:endParaRPr sz="1800" dirty="0">
              <a:solidFill>
                <a:srgbClr val="595959"/>
              </a:solidFill>
              <a:latin typeface="Proxima Nova"/>
              <a:ea typeface="Proxima Nova"/>
              <a:cs typeface="Proxima Nova"/>
              <a:sym typeface="Proxima Nova"/>
            </a:endParaRPr>
          </a:p>
          <a:p>
            <a:pPr marL="914400" lvl="1" indent="-228600" algn="l" rtl="0">
              <a:lnSpc>
                <a:spcPct val="110000"/>
              </a:lnSpc>
              <a:spcBef>
                <a:spcPts val="0"/>
              </a:spcBef>
              <a:spcAft>
                <a:spcPts val="0"/>
              </a:spcAft>
              <a:buClr>
                <a:srgbClr val="CD25B0"/>
              </a:buClr>
              <a:buSzPts val="1800"/>
              <a:buNone/>
            </a:pPr>
            <a:endParaRPr sz="1800" dirty="0">
              <a:solidFill>
                <a:srgbClr val="595959"/>
              </a:solidFill>
              <a:latin typeface="Proxima Nova"/>
              <a:ea typeface="Proxima Nova"/>
              <a:cs typeface="Proxima Nova"/>
              <a:sym typeface="Proxima Nova"/>
            </a:endParaRPr>
          </a:p>
          <a:p>
            <a:pPr marL="914400" lvl="1" indent="-342900" algn="l" rtl="0">
              <a:lnSpc>
                <a:spcPct val="110000"/>
              </a:lnSpc>
              <a:spcBef>
                <a:spcPts val="1000"/>
              </a:spcBef>
              <a:spcAft>
                <a:spcPts val="0"/>
              </a:spcAft>
              <a:buClr>
                <a:schemeClr val="lt1"/>
              </a:buClr>
              <a:buSzPts val="1800"/>
              <a:buChar char="•"/>
            </a:pPr>
            <a:r>
              <a:rPr lang="es-CL" sz="2600" b="1" dirty="0">
                <a:solidFill>
                  <a:schemeClr val="lt1"/>
                </a:solidFill>
              </a:rPr>
              <a:t>Dólares americanos</a:t>
            </a:r>
            <a:endParaRPr dirty="0"/>
          </a:p>
          <a:p>
            <a:pPr marL="914400" lvl="1" indent="-342900" algn="l" rtl="0">
              <a:lnSpc>
                <a:spcPct val="110000"/>
              </a:lnSpc>
              <a:spcBef>
                <a:spcPts val="0"/>
              </a:spcBef>
              <a:spcAft>
                <a:spcPts val="0"/>
              </a:spcAft>
              <a:buClr>
                <a:schemeClr val="lt1"/>
              </a:buClr>
              <a:buSzPts val="1800"/>
              <a:buChar char="•"/>
            </a:pPr>
            <a:r>
              <a:rPr lang="es-CL" sz="2600" b="1" dirty="0">
                <a:solidFill>
                  <a:schemeClr val="lt1"/>
                </a:solidFill>
              </a:rPr>
              <a:t>Yuanes</a:t>
            </a:r>
            <a:endParaRPr dirty="0"/>
          </a:p>
          <a:p>
            <a:pPr marL="914400" lvl="1" indent="-342900" algn="l" rtl="0">
              <a:lnSpc>
                <a:spcPct val="110000"/>
              </a:lnSpc>
              <a:spcBef>
                <a:spcPts val="0"/>
              </a:spcBef>
              <a:spcAft>
                <a:spcPts val="0"/>
              </a:spcAft>
              <a:buClr>
                <a:schemeClr val="lt1"/>
              </a:buClr>
              <a:buSzPts val="1800"/>
              <a:buChar char="•"/>
            </a:pPr>
            <a:r>
              <a:rPr lang="es-CL" sz="2600" b="1" dirty="0">
                <a:solidFill>
                  <a:schemeClr val="lt1"/>
                </a:solidFill>
              </a:rPr>
              <a:t>Euros</a:t>
            </a:r>
            <a:endParaRPr dirty="0"/>
          </a:p>
          <a:p>
            <a:pPr marL="914400" lvl="1" indent="-342900" algn="l" rtl="0">
              <a:lnSpc>
                <a:spcPct val="110000"/>
              </a:lnSpc>
              <a:spcBef>
                <a:spcPts val="0"/>
              </a:spcBef>
              <a:spcAft>
                <a:spcPts val="0"/>
              </a:spcAft>
              <a:buClr>
                <a:schemeClr val="lt1"/>
              </a:buClr>
              <a:buSzPts val="1800"/>
              <a:buChar char="•"/>
            </a:pPr>
            <a:r>
              <a:rPr lang="es-CL" sz="2600" b="1" dirty="0">
                <a:solidFill>
                  <a:schemeClr val="lt1"/>
                </a:solidFill>
              </a:rPr>
              <a:t>Pesos Argentinos</a:t>
            </a:r>
            <a:endParaRPr dirty="0"/>
          </a:p>
          <a:p>
            <a:pPr marL="914400" lvl="1" indent="-342900" algn="l" rtl="0">
              <a:lnSpc>
                <a:spcPct val="110000"/>
              </a:lnSpc>
              <a:spcBef>
                <a:spcPts val="0"/>
              </a:spcBef>
              <a:spcAft>
                <a:spcPts val="0"/>
              </a:spcAft>
              <a:buClr>
                <a:schemeClr val="lt1"/>
              </a:buClr>
              <a:buSzPts val="1800"/>
              <a:buChar char="•"/>
            </a:pPr>
            <a:r>
              <a:rPr lang="es-CL" sz="2600" b="1" dirty="0">
                <a:solidFill>
                  <a:schemeClr val="lt1"/>
                </a:solidFill>
              </a:rPr>
              <a:t>Yenes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DIVISAS</a:t>
            </a:r>
            <a:br>
              <a:rPr lang="es-CL" dirty="0"/>
            </a:br>
            <a:r>
              <a:rPr lang="es-CL" dirty="0">
                <a:solidFill>
                  <a:srgbClr val="CD25B0"/>
                </a:solidFill>
              </a:rPr>
              <a:t>ENTREGABLE</a:t>
            </a:r>
            <a:endParaRPr dirty="0">
              <a:solidFill>
                <a:srgbClr val="CD25B0"/>
              </a:solidFill>
            </a:endParaRPr>
          </a:p>
        </p:txBody>
      </p:sp>
      <p:sp>
        <p:nvSpPr>
          <p:cNvPr id="138" name="Google Shape;138;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9" name="Google Shape;139;p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0" name="Google Shape;140;p6"/>
          <p:cNvSpPr/>
          <p:nvPr/>
        </p:nvSpPr>
        <p:spPr>
          <a:xfrm>
            <a:off x="0" y="2243885"/>
            <a:ext cx="6316462" cy="2982897"/>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1" name="Google Shape;141;p6"/>
          <p:cNvSpPr txBox="1"/>
          <p:nvPr/>
        </p:nvSpPr>
        <p:spPr>
          <a:xfrm>
            <a:off x="6695981" y="3096702"/>
            <a:ext cx="4472128" cy="884538"/>
          </a:xfrm>
          <a:prstGeom prst="rect">
            <a:avLst/>
          </a:prstGeom>
          <a:noFill/>
          <a:ln>
            <a:noFill/>
          </a:ln>
        </p:spPr>
        <p:txBody>
          <a:bodyPr spcFirstLastPara="1" wrap="square" lIns="91425" tIns="45700" rIns="91425" bIns="45700" anchor="t" anchorCtr="0">
            <a:spAutoFit/>
          </a:bodyPr>
          <a:lstStyle/>
          <a:p>
            <a:pPr marL="114300" marR="0" lvl="0" indent="0" algn="l" rtl="0">
              <a:lnSpc>
                <a:spcPct val="110000"/>
              </a:lnSpc>
              <a:spcBef>
                <a:spcPts val="0"/>
              </a:spcBef>
              <a:spcAft>
                <a:spcPts val="0"/>
              </a:spcAft>
              <a:buNone/>
            </a:pPr>
            <a:r>
              <a:rPr lang="es-CL" sz="2400" b="1" i="0" u="none" strike="noStrike" cap="none" dirty="0">
                <a:solidFill>
                  <a:srgbClr val="CD25B0"/>
                </a:solidFill>
                <a:latin typeface="Calibri"/>
                <a:ea typeface="Calibri"/>
                <a:cs typeface="Calibri"/>
                <a:sym typeface="Calibri"/>
              </a:rPr>
              <a:t>Fecha de entrega: </a:t>
            </a:r>
            <a:endParaRPr dirty="0"/>
          </a:p>
          <a:p>
            <a:pPr marL="114300" marR="0" lvl="0" indent="0" algn="l" rtl="0">
              <a:lnSpc>
                <a:spcPct val="110000"/>
              </a:lnSpc>
              <a:spcBef>
                <a:spcPts val="0"/>
              </a:spcBef>
              <a:spcAft>
                <a:spcPts val="0"/>
              </a:spcAft>
              <a:buNone/>
            </a:pPr>
            <a:r>
              <a:rPr lang="es-CL" sz="2400" b="0" i="0" u="none" strike="noStrike" cap="none" dirty="0">
                <a:solidFill>
                  <a:srgbClr val="CD25B0"/>
                </a:solidFill>
                <a:latin typeface="Calibri"/>
                <a:ea typeface="Calibri"/>
                <a:cs typeface="Calibri"/>
                <a:sym typeface="Calibri"/>
              </a:rPr>
              <a:t>XX/XX/XXXX hasta las 23:59 hrs.</a:t>
            </a:r>
            <a:endParaRPr dirty="0"/>
          </a:p>
        </p:txBody>
      </p:sp>
      <p:sp>
        <p:nvSpPr>
          <p:cNvPr id="142" name="Google Shape;142;p6"/>
          <p:cNvSpPr txBox="1"/>
          <p:nvPr/>
        </p:nvSpPr>
        <p:spPr>
          <a:xfrm>
            <a:off x="0" y="2480534"/>
            <a:ext cx="6316462" cy="2509598"/>
          </a:xfrm>
          <a:prstGeom prst="rect">
            <a:avLst/>
          </a:prstGeom>
          <a:noFill/>
          <a:ln>
            <a:noFill/>
          </a:ln>
        </p:spPr>
        <p:txBody>
          <a:bodyPr spcFirstLastPara="1" wrap="square" lIns="91425" tIns="45700" rIns="91425" bIns="45700" anchor="t" anchorCtr="0">
            <a:spAutoFit/>
          </a:bodyPr>
          <a:lstStyle/>
          <a:p>
            <a:pPr marL="114300" marR="0" lvl="0" indent="0" algn="l" rtl="0">
              <a:lnSpc>
                <a:spcPct val="110000"/>
              </a:lnSpc>
              <a:spcBef>
                <a:spcPts val="0"/>
              </a:spcBef>
              <a:spcAft>
                <a:spcPts val="0"/>
              </a:spcAft>
              <a:buNone/>
            </a:pPr>
            <a:r>
              <a:rPr lang="es-CL" sz="2400" b="1" i="0" u="none" strike="noStrike" cap="none" dirty="0">
                <a:solidFill>
                  <a:schemeClr val="lt1"/>
                </a:solidFill>
                <a:latin typeface="Calibri"/>
                <a:ea typeface="Calibri"/>
                <a:cs typeface="Calibri"/>
                <a:sym typeface="Calibri"/>
              </a:rPr>
              <a:t>Deberás subir </a:t>
            </a:r>
            <a:r>
              <a:rPr lang="es-CL" sz="2400" b="1" dirty="0">
                <a:solidFill>
                  <a:schemeClr val="lt1"/>
                </a:solidFill>
                <a:latin typeface="Calibri"/>
                <a:ea typeface="Calibri"/>
                <a:cs typeface="Calibri"/>
                <a:sym typeface="Calibri"/>
              </a:rPr>
              <a:t>t</a:t>
            </a:r>
            <a:r>
              <a:rPr lang="es-CL" sz="2400" b="1" i="0" u="none" strike="noStrike" cap="none" dirty="0">
                <a:solidFill>
                  <a:schemeClr val="lt1"/>
                </a:solidFill>
                <a:latin typeface="Calibri"/>
                <a:ea typeface="Calibri"/>
                <a:cs typeface="Calibri"/>
                <a:sym typeface="Calibri"/>
              </a:rPr>
              <a:t>u código fuente + README.txt en Github, detallando:</a:t>
            </a:r>
            <a:endParaRPr dirty="0"/>
          </a:p>
          <a:p>
            <a:pPr marL="914400" marR="0" lvl="1" indent="-342900" algn="l" rtl="0">
              <a:lnSpc>
                <a:spcPct val="110000"/>
              </a:lnSpc>
              <a:spcBef>
                <a:spcPts val="0"/>
              </a:spcBef>
              <a:spcAft>
                <a:spcPts val="0"/>
              </a:spcAft>
              <a:buClr>
                <a:schemeClr val="lt1"/>
              </a:buClr>
              <a:buSzPts val="1800"/>
              <a:buFont typeface="Arial"/>
              <a:buChar char="•"/>
            </a:pPr>
            <a:r>
              <a:rPr lang="es-CL" sz="2400" b="0" i="0" u="none" strike="noStrike" cap="none" dirty="0">
                <a:solidFill>
                  <a:schemeClr val="lt1"/>
                </a:solidFill>
                <a:latin typeface="Calibri"/>
                <a:ea typeface="Calibri"/>
                <a:cs typeface="Calibri"/>
                <a:sym typeface="Calibri"/>
              </a:rPr>
              <a:t>La solución propuesta del programa realizado.</a:t>
            </a:r>
            <a:endParaRPr dirty="0"/>
          </a:p>
          <a:p>
            <a:pPr marL="914400" marR="0" lvl="1" indent="-342900" algn="l" rtl="0">
              <a:lnSpc>
                <a:spcPct val="110000"/>
              </a:lnSpc>
              <a:spcBef>
                <a:spcPts val="0"/>
              </a:spcBef>
              <a:spcAft>
                <a:spcPts val="0"/>
              </a:spcAft>
              <a:buClr>
                <a:schemeClr val="lt1"/>
              </a:buClr>
              <a:buSzPts val="1800"/>
              <a:buFont typeface="Arial"/>
              <a:buChar char="•"/>
            </a:pPr>
            <a:r>
              <a:rPr lang="es-CL" sz="2400" b="0" i="0" u="none" strike="noStrike" cap="none" dirty="0">
                <a:solidFill>
                  <a:schemeClr val="lt1"/>
                </a:solidFill>
                <a:latin typeface="Calibri"/>
                <a:ea typeface="Calibri"/>
                <a:cs typeface="Calibri"/>
                <a:sym typeface="Calibri"/>
              </a:rPr>
              <a:t>Un paso a paso del programa para que funcione correctamente. </a:t>
            </a:r>
            <a:endParaRPr dirty="0"/>
          </a:p>
        </p:txBody>
      </p:sp>
      <p:cxnSp>
        <p:nvCxnSpPr>
          <p:cNvPr id="143" name="Google Shape;143;p6"/>
          <p:cNvCxnSpPr/>
          <p:nvPr/>
        </p:nvCxnSpPr>
        <p:spPr>
          <a:xfrm>
            <a:off x="6695981" y="3096702"/>
            <a:ext cx="0" cy="638631"/>
          </a:xfrm>
          <a:prstGeom prst="straightConnector1">
            <a:avLst/>
          </a:prstGeom>
          <a:noFill/>
          <a:ln w="19050" cap="flat" cmpd="sng">
            <a:solidFill>
              <a:srgbClr val="A7A8AA"/>
            </a:solidFill>
            <a:prstDash val="dash"/>
            <a:miter lim="800000"/>
            <a:headEnd type="none" w="sm" len="sm"/>
            <a:tailEnd type="none" w="sm" len="sm"/>
          </a:ln>
        </p:spPr>
      </p:cxnSp>
      <p:cxnSp>
        <p:nvCxnSpPr>
          <p:cNvPr id="144" name="Google Shape;144;p6"/>
          <p:cNvCxnSpPr/>
          <p:nvPr/>
        </p:nvCxnSpPr>
        <p:spPr>
          <a:xfrm>
            <a:off x="10967622" y="3395877"/>
            <a:ext cx="0" cy="638631"/>
          </a:xfrm>
          <a:prstGeom prst="straightConnector1">
            <a:avLst/>
          </a:prstGeom>
          <a:noFill/>
          <a:ln w="19050" cap="flat" cmpd="sng">
            <a:solidFill>
              <a:srgbClr val="A7A8AA"/>
            </a:solidFill>
            <a:prstDash val="dash"/>
            <a:miter lim="800000"/>
            <a:headEnd type="none" w="sm" len="sm"/>
            <a:tailEnd type="none" w="sm" len="sm"/>
          </a:ln>
        </p:spPr>
      </p:cxnSp>
      <p:cxnSp>
        <p:nvCxnSpPr>
          <p:cNvPr id="145" name="Google Shape;145;p6"/>
          <p:cNvCxnSpPr/>
          <p:nvPr/>
        </p:nvCxnSpPr>
        <p:spPr>
          <a:xfrm>
            <a:off x="6695981" y="3096702"/>
            <a:ext cx="574831" cy="0"/>
          </a:xfrm>
          <a:prstGeom prst="straightConnector1">
            <a:avLst/>
          </a:prstGeom>
          <a:noFill/>
          <a:ln w="19050" cap="flat" cmpd="sng">
            <a:solidFill>
              <a:srgbClr val="A7A8AA"/>
            </a:solidFill>
            <a:prstDash val="dash"/>
            <a:miter lim="800000"/>
            <a:headEnd type="none" w="sm" len="sm"/>
            <a:tailEnd type="none" w="sm" len="sm"/>
          </a:ln>
        </p:spPr>
      </p:cxnSp>
      <p:cxnSp>
        <p:nvCxnSpPr>
          <p:cNvPr id="146" name="Google Shape;146;p6"/>
          <p:cNvCxnSpPr/>
          <p:nvPr/>
        </p:nvCxnSpPr>
        <p:spPr>
          <a:xfrm>
            <a:off x="10392791" y="4034508"/>
            <a:ext cx="574831" cy="0"/>
          </a:xfrm>
          <a:prstGeom prst="straightConnector1">
            <a:avLst/>
          </a:prstGeom>
          <a:noFill/>
          <a:ln w="19050" cap="flat" cmpd="sng">
            <a:solidFill>
              <a:srgbClr val="A7A8AA"/>
            </a:solidFill>
            <a:prstDash val="dash"/>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3" name="Google Shape;153;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DIVISAS</a:t>
            </a:r>
            <a:br>
              <a:rPr lang="es-CL" dirty="0"/>
            </a:br>
            <a:r>
              <a:rPr lang="es-CL" dirty="0">
                <a:solidFill>
                  <a:srgbClr val="CD25B0"/>
                </a:solidFill>
              </a:rPr>
              <a:t>CONSIDERACIONES</a:t>
            </a:r>
            <a:endParaRPr dirty="0">
              <a:solidFill>
                <a:srgbClr val="CD25B0"/>
              </a:solidFill>
            </a:endParaRPr>
          </a:p>
        </p:txBody>
      </p:sp>
      <p:sp>
        <p:nvSpPr>
          <p:cNvPr id="154" name="Google Shape;154;p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5" name="Google Shape;155;p7"/>
          <p:cNvSpPr txBox="1"/>
          <p:nvPr/>
        </p:nvSpPr>
        <p:spPr>
          <a:xfrm>
            <a:off x="739066" y="2709539"/>
            <a:ext cx="5575176" cy="1938992"/>
          </a:xfrm>
          <a:prstGeom prst="rect">
            <a:avLst/>
          </a:prstGeom>
          <a:noFill/>
          <a:ln>
            <a:noFill/>
          </a:ln>
        </p:spPr>
        <p:txBody>
          <a:bodyPr spcFirstLastPara="1" wrap="square" lIns="91425" tIns="45700" rIns="91425" bIns="45700" anchor="t" anchorCtr="0">
            <a:spAutoFit/>
          </a:bodyPr>
          <a:lstStyle/>
          <a:p>
            <a:pPr marL="114300" marR="0" lvl="0" indent="0" algn="l" rtl="0">
              <a:spcBef>
                <a:spcPts val="0"/>
              </a:spcBef>
              <a:spcAft>
                <a:spcPts val="0"/>
              </a:spcAft>
              <a:buNone/>
            </a:pPr>
            <a:r>
              <a:rPr lang="es-CL" sz="2400" b="0" i="0" u="none" strike="noStrike" cap="none" dirty="0">
                <a:solidFill>
                  <a:srgbClr val="CD25B0"/>
                </a:solidFill>
                <a:latin typeface="Calibri"/>
                <a:ea typeface="Calibri"/>
                <a:cs typeface="Calibri"/>
                <a:sym typeface="Calibri"/>
              </a:rPr>
              <a:t>Buena documentación de código fuente a través de comentarios.</a:t>
            </a:r>
            <a:endParaRPr dirty="0"/>
          </a:p>
          <a:p>
            <a:pPr marL="114300" marR="0" lvl="0" indent="0" algn="l" rtl="0">
              <a:spcBef>
                <a:spcPts val="0"/>
              </a:spcBef>
              <a:spcAft>
                <a:spcPts val="0"/>
              </a:spcAft>
              <a:buNone/>
            </a:pPr>
            <a:endParaRPr sz="2400" b="0" i="0" u="none" strike="noStrike" cap="none" dirty="0">
              <a:solidFill>
                <a:srgbClr val="CD25B0"/>
              </a:solidFill>
              <a:latin typeface="Calibri"/>
              <a:ea typeface="Calibri"/>
              <a:cs typeface="Calibri"/>
              <a:sym typeface="Calibri"/>
            </a:endParaRPr>
          </a:p>
          <a:p>
            <a:pPr marL="114300" marR="0" lvl="0" indent="0" algn="l" rtl="0">
              <a:spcBef>
                <a:spcPts val="0"/>
              </a:spcBef>
              <a:spcAft>
                <a:spcPts val="0"/>
              </a:spcAft>
              <a:buNone/>
            </a:pPr>
            <a:r>
              <a:rPr lang="es-CL" sz="2400" b="0" i="0" u="none" strike="noStrike" cap="none" dirty="0">
                <a:solidFill>
                  <a:srgbClr val="CD25B0"/>
                </a:solidFill>
                <a:latin typeface="Calibri"/>
                <a:ea typeface="Calibri"/>
                <a:cs typeface="Calibri"/>
                <a:sym typeface="Calibri"/>
              </a:rPr>
              <a:t>Realizar commit en Github por cada funcionalidad o ajuste realizado.</a:t>
            </a:r>
            <a:endParaRPr dirty="0"/>
          </a:p>
        </p:txBody>
      </p:sp>
      <p:cxnSp>
        <p:nvCxnSpPr>
          <p:cNvPr id="156" name="Google Shape;156;p7"/>
          <p:cNvCxnSpPr/>
          <p:nvPr/>
        </p:nvCxnSpPr>
        <p:spPr>
          <a:xfrm>
            <a:off x="759774" y="2698109"/>
            <a:ext cx="0" cy="638631"/>
          </a:xfrm>
          <a:prstGeom prst="straightConnector1">
            <a:avLst/>
          </a:prstGeom>
          <a:noFill/>
          <a:ln w="19050" cap="flat" cmpd="sng">
            <a:solidFill>
              <a:srgbClr val="A7A8AA"/>
            </a:solidFill>
            <a:prstDash val="dash"/>
            <a:miter lim="800000"/>
            <a:headEnd type="none" w="sm" len="sm"/>
            <a:tailEnd type="none" w="sm" len="sm"/>
          </a:ln>
        </p:spPr>
      </p:cxnSp>
      <p:cxnSp>
        <p:nvCxnSpPr>
          <p:cNvPr id="157" name="Google Shape;157;p7"/>
          <p:cNvCxnSpPr/>
          <p:nvPr/>
        </p:nvCxnSpPr>
        <p:spPr>
          <a:xfrm>
            <a:off x="6289824" y="3142695"/>
            <a:ext cx="0" cy="1505836"/>
          </a:xfrm>
          <a:prstGeom prst="straightConnector1">
            <a:avLst/>
          </a:prstGeom>
          <a:noFill/>
          <a:ln w="19050" cap="flat" cmpd="sng">
            <a:solidFill>
              <a:srgbClr val="A7A8AA"/>
            </a:solidFill>
            <a:prstDash val="dash"/>
            <a:miter lim="800000"/>
            <a:headEnd type="none" w="sm" len="sm"/>
            <a:tailEnd type="none" w="sm" len="sm"/>
          </a:ln>
        </p:spPr>
      </p:cxnSp>
      <p:cxnSp>
        <p:nvCxnSpPr>
          <p:cNvPr id="158" name="Google Shape;158;p7"/>
          <p:cNvCxnSpPr/>
          <p:nvPr/>
        </p:nvCxnSpPr>
        <p:spPr>
          <a:xfrm>
            <a:off x="759774" y="2698109"/>
            <a:ext cx="574831" cy="0"/>
          </a:xfrm>
          <a:prstGeom prst="straightConnector1">
            <a:avLst/>
          </a:prstGeom>
          <a:noFill/>
          <a:ln w="19050" cap="flat" cmpd="sng">
            <a:solidFill>
              <a:srgbClr val="A7A8AA"/>
            </a:solidFill>
            <a:prstDash val="dash"/>
            <a:miter lim="800000"/>
            <a:headEnd type="none" w="sm" len="sm"/>
            <a:tailEnd type="none" w="sm" len="sm"/>
          </a:ln>
        </p:spPr>
      </p:cxnSp>
      <p:cxnSp>
        <p:nvCxnSpPr>
          <p:cNvPr id="159" name="Google Shape;159;p7"/>
          <p:cNvCxnSpPr/>
          <p:nvPr/>
        </p:nvCxnSpPr>
        <p:spPr>
          <a:xfrm>
            <a:off x="4725135" y="4648531"/>
            <a:ext cx="1564689" cy="0"/>
          </a:xfrm>
          <a:prstGeom prst="straightConnector1">
            <a:avLst/>
          </a:prstGeom>
          <a:noFill/>
          <a:ln w="19050" cap="flat" cmpd="sng">
            <a:solidFill>
              <a:srgbClr val="A7A8AA"/>
            </a:solidFill>
            <a:prstDash val="dash"/>
            <a:miter lim="800000"/>
            <a:headEnd type="none" w="sm" len="sm"/>
            <a:tailEnd type="none" w="sm" len="sm"/>
          </a:ln>
        </p:spPr>
      </p:cxnSp>
      <p:sp>
        <p:nvSpPr>
          <p:cNvPr id="160" name="Google Shape;160;p7"/>
          <p:cNvSpPr/>
          <p:nvPr/>
        </p:nvSpPr>
        <p:spPr>
          <a:xfrm>
            <a:off x="6707813" y="2698109"/>
            <a:ext cx="5112047" cy="1950416"/>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7"/>
          <p:cNvSpPr txBox="1"/>
          <p:nvPr/>
        </p:nvSpPr>
        <p:spPr>
          <a:xfrm>
            <a:off x="6334950" y="2900450"/>
            <a:ext cx="5484918" cy="1323439"/>
          </a:xfrm>
          <a:prstGeom prst="rect">
            <a:avLst/>
          </a:prstGeom>
          <a:noFill/>
          <a:ln>
            <a:noFill/>
          </a:ln>
        </p:spPr>
        <p:txBody>
          <a:bodyPr spcFirstLastPara="1" wrap="square" lIns="91425" tIns="45700" rIns="91425" bIns="45700" anchor="t" anchorCtr="0">
            <a:spAutoFit/>
          </a:bodyPr>
          <a:lstStyle/>
          <a:p>
            <a:pPr marL="596900" marR="0" lvl="1" indent="0" algn="l" rtl="0">
              <a:spcBef>
                <a:spcPts val="0"/>
              </a:spcBef>
              <a:spcAft>
                <a:spcPts val="0"/>
              </a:spcAft>
              <a:buNone/>
            </a:pPr>
            <a:r>
              <a:rPr lang="es-CL" sz="4000" b="0" i="0" u="none" strike="noStrike" cap="none" dirty="0">
                <a:solidFill>
                  <a:schemeClr val="lt1"/>
                </a:solidFill>
                <a:latin typeface="Calibri"/>
                <a:ea typeface="Calibri"/>
                <a:cs typeface="Calibri"/>
                <a:sym typeface="Calibri"/>
              </a:rPr>
              <a:t>¡Evitar subir el trabajo </a:t>
            </a:r>
            <a:endParaRPr dirty="0"/>
          </a:p>
          <a:p>
            <a:pPr marL="596900" marR="0" lvl="1" indent="0" algn="l" rtl="0">
              <a:spcBef>
                <a:spcPts val="0"/>
              </a:spcBef>
              <a:spcAft>
                <a:spcPts val="0"/>
              </a:spcAft>
              <a:buNone/>
            </a:pPr>
            <a:r>
              <a:rPr lang="es-CL" sz="4000" b="0" i="0" u="none" strike="noStrike" cap="none" dirty="0">
                <a:solidFill>
                  <a:schemeClr val="lt1"/>
                </a:solidFill>
                <a:latin typeface="Calibri"/>
                <a:ea typeface="Calibri"/>
                <a:cs typeface="Calibri"/>
                <a:sym typeface="Calibri"/>
              </a:rPr>
              <a:t>a Github de una vez!</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8" name="Google Shape;168;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DIVISAS</a:t>
            </a:r>
            <a:br>
              <a:rPr lang="es-CL" dirty="0"/>
            </a:br>
            <a:r>
              <a:rPr lang="es-CL" dirty="0">
                <a:solidFill>
                  <a:srgbClr val="CD25B0"/>
                </a:solidFill>
              </a:rPr>
              <a:t>DISCUSIÓN</a:t>
            </a:r>
            <a:endParaRPr dirty="0">
              <a:solidFill>
                <a:srgbClr val="CD25B0"/>
              </a:solidFill>
            </a:endParaRPr>
          </a:p>
        </p:txBody>
      </p:sp>
      <p:sp>
        <p:nvSpPr>
          <p:cNvPr id="169" name="Google Shape;169;p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0" name="Google Shape;170;p8"/>
          <p:cNvSpPr/>
          <p:nvPr/>
        </p:nvSpPr>
        <p:spPr>
          <a:xfrm>
            <a:off x="798990" y="2453792"/>
            <a:ext cx="10156055" cy="1950416"/>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1" name="Google Shape;171;p8"/>
          <p:cNvSpPr txBox="1"/>
          <p:nvPr/>
        </p:nvSpPr>
        <p:spPr>
          <a:xfrm>
            <a:off x="865203" y="2923649"/>
            <a:ext cx="10156793" cy="864211"/>
          </a:xfrm>
          <a:prstGeom prst="rect">
            <a:avLst/>
          </a:prstGeom>
          <a:noFill/>
          <a:ln>
            <a:noFill/>
          </a:ln>
        </p:spPr>
        <p:txBody>
          <a:bodyPr spcFirstLastPara="1" wrap="square" lIns="91425" tIns="45700" rIns="91425" bIns="45700" anchor="t" anchorCtr="0">
            <a:spAutoFit/>
          </a:bodyPr>
          <a:lstStyle/>
          <a:p>
            <a:pPr marL="114300" marR="0" lvl="0" indent="0" algn="l" rtl="0">
              <a:lnSpc>
                <a:spcPct val="110000"/>
              </a:lnSpc>
              <a:spcBef>
                <a:spcPts val="0"/>
              </a:spcBef>
              <a:spcAft>
                <a:spcPts val="0"/>
              </a:spcAft>
              <a:buNone/>
            </a:pPr>
            <a:r>
              <a:rPr lang="es-CL" sz="4800" b="0" i="0" u="none" strike="noStrike" cap="none" dirty="0">
                <a:solidFill>
                  <a:schemeClr val="lt1"/>
                </a:solidFill>
                <a:latin typeface="Calibri"/>
                <a:ea typeface="Calibri"/>
                <a:cs typeface="Calibri"/>
                <a:sym typeface="Calibri"/>
              </a:rPr>
              <a:t>¡Comparte tus soluciones!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p:nvPr/>
        </p:nvSpPr>
        <p:spPr>
          <a:xfrm>
            <a:off x="9126245" y="310717"/>
            <a:ext cx="3065754"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8" name="Google Shape;178;p9"/>
          <p:cNvSpPr/>
          <p:nvPr/>
        </p:nvSpPr>
        <p:spPr>
          <a:xfrm>
            <a:off x="-1" y="319601"/>
            <a:ext cx="9001957" cy="616110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9" name="Google Shape;179;p9"/>
          <p:cNvSpPr txBox="1">
            <a:spLocks noGrp="1"/>
          </p:cNvSpPr>
          <p:nvPr>
            <p:ph type="body" idx="1"/>
          </p:nvPr>
        </p:nvSpPr>
        <p:spPr>
          <a:xfrm>
            <a:off x="838200" y="1825625"/>
            <a:ext cx="76754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CL" sz="6000" dirty="0">
                <a:solidFill>
                  <a:schemeClr val="lt1"/>
                </a:solidFill>
              </a:rPr>
              <a:t>INTRODUCCIÓN </a:t>
            </a:r>
            <a:endParaRPr dirty="0"/>
          </a:p>
          <a:p>
            <a:pPr marL="0" lvl="0" indent="0" algn="l" rtl="0">
              <a:lnSpc>
                <a:spcPct val="90000"/>
              </a:lnSpc>
              <a:spcBef>
                <a:spcPts val="1000"/>
              </a:spcBef>
              <a:spcAft>
                <a:spcPts val="0"/>
              </a:spcAft>
              <a:buClr>
                <a:schemeClr val="lt1"/>
              </a:buClr>
              <a:buSzPts val="6000"/>
              <a:buNone/>
            </a:pPr>
            <a:r>
              <a:rPr lang="es-CL" sz="6000" dirty="0">
                <a:solidFill>
                  <a:schemeClr val="lt1"/>
                </a:solidFill>
              </a:rPr>
              <a:t>A LA </a:t>
            </a:r>
            <a:r>
              <a:rPr lang="es-CL" sz="6000" b="1" dirty="0">
                <a:solidFill>
                  <a:schemeClr val="lt1"/>
                </a:solidFill>
              </a:rPr>
              <a:t>POO</a:t>
            </a:r>
            <a:endParaRPr sz="6000" b="1" dirty="0">
              <a:solidFill>
                <a:schemeClr val="lt1"/>
              </a:solidFil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1860</Words>
  <Application>Microsoft Office PowerPoint</Application>
  <PresentationFormat>Panorámica</PresentationFormat>
  <Paragraphs>330</Paragraphs>
  <Slides>37</Slides>
  <Notes>37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Proxima Nova</vt:lpstr>
      <vt:lpstr>Calibri</vt:lpstr>
      <vt:lpstr>Arial</vt:lpstr>
      <vt:lpstr>Tema de Office</vt:lpstr>
      <vt:lpstr>Clases y objetos</vt:lpstr>
      <vt:lpstr>Presentación de PowerPoint</vt:lpstr>
      <vt:lpstr>REPASO DE PROGRAMACIÓN ESTRUCTURADA</vt:lpstr>
      <vt:lpstr>Presentación de PowerPoint</vt:lpstr>
      <vt:lpstr>DIVISAS REQUERIMIENTOS</vt:lpstr>
      <vt:lpstr>DIVISAS ENTREGABLE</vt:lpstr>
      <vt:lpstr>DIVISAS CONSIDERACIONES</vt:lpstr>
      <vt:lpstr>DIVISAS DISCUSIÓN</vt:lpstr>
      <vt:lpstr>Presentación de PowerPoint</vt:lpstr>
      <vt:lpstr>INTRODUCCIÓN A LA POO</vt:lpstr>
      <vt:lpstr>PARADIGMA DE  PROGRAMACIÓN</vt:lpstr>
      <vt:lpstr>REPRESENTAR EL MUNDO REAL</vt:lpstr>
      <vt:lpstr>LOS OBJETOS SE AGRUPAN</vt:lpstr>
      <vt:lpstr>¿Por qué usar clases? </vt:lpstr>
      <vt:lpstr>¿Por qué usamos clases? </vt:lpstr>
      <vt:lpstr>¿Por qué usamos clases? </vt:lpstr>
      <vt:lpstr>¿Por qué usamos clases? </vt:lpstr>
      <vt:lpstr>¿Por qué usamos clases? </vt:lpstr>
      <vt:lpstr>DEFINIENDO UNA CLASE</vt:lpstr>
      <vt:lpstr>INSTANCIANDO UNA CLASE</vt:lpstr>
      <vt:lpstr>DECLARANDO UN BEBÉ</vt:lpstr>
      <vt:lpstr>DIAGRAMA DE LA CLASE</vt:lpstr>
      <vt:lpstr>BUENAS PRÁCTICAS</vt:lpstr>
      <vt:lpstr>Presentación de PowerPoint</vt:lpstr>
      <vt:lpstr>ABSTRACCIÓN OBSERVA A TU ALREDEDOR</vt:lpstr>
      <vt:lpstr>ABSTRACCIÓN CREANDO CLASES</vt:lpstr>
      <vt:lpstr>ABSTRACCIÓN DISCUSIÓN</vt:lpstr>
      <vt:lpstr>Presentación de PowerPoint</vt:lpstr>
      <vt:lpstr>VIDEOJUEGO ESCOGE TU ROL</vt:lpstr>
      <vt:lpstr>VIDEOJUEGO REQUERIMIENTOS</vt:lpstr>
      <vt:lpstr>VIDEOJUEGO ESCOGE TU JUEGO</vt:lpstr>
      <vt:lpstr>VIDEOJUEGO ¡PROGRAMA TU JUEGO!</vt:lpstr>
      <vt:lpstr>VIDEOJUEGO FECHA DE LANZAMIENTO</vt:lpstr>
      <vt:lpstr>VIDEOJUEGO ENTREGABLE</vt:lpstr>
      <vt:lpstr>VIDEOJUEGO CONSIDERACIONES</vt:lpstr>
      <vt:lpstr>Presentación de PowerPoint</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y objetos</dc:title>
  <dc:creator>d.silvahidd@gmail.com</dc:creator>
  <cp:lastModifiedBy>Karina Uribe Mansilla</cp:lastModifiedBy>
  <cp:revision>7</cp:revision>
  <dcterms:created xsi:type="dcterms:W3CDTF">2020-08-12T18:32:33Z</dcterms:created>
  <dcterms:modified xsi:type="dcterms:W3CDTF">2021-02-15T19:01:30Z</dcterms:modified>
</cp:coreProperties>
</file>