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77" r:id="rId3"/>
    <p:sldId id="279" r:id="rId4"/>
    <p:sldId id="259" r:id="rId5"/>
    <p:sldId id="260" r:id="rId6"/>
    <p:sldId id="282" r:id="rId7"/>
    <p:sldId id="302" r:id="rId8"/>
    <p:sldId id="284" r:id="rId9"/>
    <p:sldId id="285" r:id="rId10"/>
    <p:sldId id="286" r:id="rId11"/>
    <p:sldId id="303" r:id="rId12"/>
    <p:sldId id="288" r:id="rId13"/>
    <p:sldId id="289" r:id="rId14"/>
    <p:sldId id="290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291" r:id="rId24"/>
    <p:sldId id="312" r:id="rId25"/>
    <p:sldId id="313" r:id="rId26"/>
    <p:sldId id="314" r:id="rId27"/>
    <p:sldId id="315" r:id="rId28"/>
    <p:sldId id="316" r:id="rId29"/>
    <p:sldId id="317" r:id="rId30"/>
    <p:sldId id="273" r:id="rId31"/>
    <p:sldId id="274" r:id="rId32"/>
    <p:sldId id="281" r:id="rId33"/>
    <p:sldId id="276" r:id="rId34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1E4"/>
    <a:srgbClr val="741B47"/>
    <a:srgbClr val="77374D"/>
    <a:srgbClr val="FFDDDD"/>
    <a:srgbClr val="FEE7DE"/>
    <a:srgbClr val="FF0000"/>
    <a:srgbClr val="B99F2F"/>
    <a:srgbClr val="C73E32"/>
    <a:srgbClr val="BA9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75"/>
  </p:normalViewPr>
  <p:slideViewPr>
    <p:cSldViewPr snapToGrid="0">
      <p:cViewPr varScale="1">
        <p:scale>
          <a:sx n="97" d="100"/>
          <a:sy n="97" d="100"/>
        </p:scale>
        <p:origin x="1194" y="72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00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341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825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6917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923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18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28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63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467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39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260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418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915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651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5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74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98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4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0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BB9B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441" y="6464000"/>
            <a:ext cx="690482" cy="6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8" name="Google Shape;12;p23"/>
          <p:cNvPicPr preferRelativeResize="0">
            <a:picLocks noChangeAspect="1"/>
          </p:cNvPicPr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6" name="Google Shape;11;p23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36350" y="419800"/>
            <a:ext cx="3659450" cy="6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motores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motores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motores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BA9BA5">
              <a:alpha val="2588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_tradnl" sz="14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ES_tradnl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Mantenimiento de motores</a:t>
            </a:r>
            <a:endParaRPr lang="es-ES_tradnl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MECÁNICA AUTOMOTRIZ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4°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1|</a:t>
            </a:r>
            <a:r>
              <a:rPr lang="en-US" sz="1600" b="0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30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2;p30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3;p30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4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SECTOR METALMECÁNICA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12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NIVEL </a:t>
            </a:r>
            <a:r>
              <a:rPr lang="en-US" sz="1200" b="0" i="0" u="none" strike="noStrike" cap="none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1;p13"/>
          <p:cNvSpPr txBox="1">
            <a:spLocks/>
          </p:cNvSpPr>
          <p:nvPr/>
        </p:nvSpPr>
        <p:spPr>
          <a:xfrm>
            <a:off x="365424" y="2361011"/>
            <a:ext cx="8740476" cy="40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MANTENIMIENTO </a:t>
            </a:r>
            <a:r>
              <a:rPr lang="es-ES" sz="3600" b="1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MOTORES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2900325"/>
            <a:ext cx="6623363" cy="33518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39" y="3293110"/>
            <a:ext cx="1818807" cy="31689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6" y="3320875"/>
            <a:ext cx="2205558" cy="3143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3;p6"/>
          <p:cNvSpPr/>
          <p:nvPr/>
        </p:nvSpPr>
        <p:spPr>
          <a:xfrm>
            <a:off x="5238984" y="2325239"/>
            <a:ext cx="3886910" cy="4844304"/>
          </a:xfrm>
          <a:prstGeom prst="roundRect">
            <a:avLst>
              <a:gd name="adj" fmla="val 9509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41039" y="2565214"/>
            <a:ext cx="3513553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Filtro de aceite</a:t>
            </a:r>
          </a:p>
          <a:p>
            <a:pPr algn="just">
              <a:lnSpc>
                <a:spcPts val="1960"/>
              </a:lnSpc>
            </a:pPr>
            <a:endParaRPr lang="es-CL" sz="1600" b="1" dirty="0" smtClean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Existen 2 tipos de aceite:</a:t>
            </a:r>
          </a:p>
          <a:p>
            <a:pPr algn="just">
              <a:lnSpc>
                <a:spcPts val="1960"/>
              </a:lnSpc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ts val="1960"/>
              </a:lnSpc>
              <a:buClr>
                <a:srgbClr val="741B47"/>
              </a:buClr>
              <a:buFont typeface="Arial" charset="0"/>
              <a:buChar char="•"/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elemento.</a:t>
            </a:r>
          </a:p>
          <a:p>
            <a:pPr marL="285750" indent="-285750" algn="just">
              <a:lnSpc>
                <a:spcPts val="1960"/>
              </a:lnSpc>
              <a:buClr>
                <a:srgbClr val="741B47"/>
              </a:buClr>
              <a:buFont typeface="Arial" charset="0"/>
              <a:buChar char="•"/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Desechable.</a:t>
            </a:r>
          </a:p>
          <a:p>
            <a:pPr marL="285750" indent="-285750" algn="just">
              <a:lnSpc>
                <a:spcPts val="1960"/>
              </a:lnSpc>
              <a:buClr>
                <a:srgbClr val="741B47"/>
              </a:buClr>
              <a:buFont typeface="Arial" charset="0"/>
              <a:buChar char="•"/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  <a:buClr>
                <a:srgbClr val="741B47"/>
              </a:buClr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 ambos tipos de filtros  existe una válvula de seguridad la cual tiene por función evitar que el motor se quede sin aceite en caso de que el filtro se tape. </a:t>
            </a:r>
            <a:endParaRPr lang="es-CL" sz="1600" dirty="0" smtClean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  <a:buClr>
                <a:srgbClr val="741B47"/>
              </a:buClr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  <a:buClr>
                <a:srgbClr val="741B47"/>
              </a:buClr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Sin importar si se monta el filtro tipo elemento o desechable, se debe reemplazar cada vez que se cambie aceite de motor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0DBD5E1A-12BD-C948-A668-76FF1DEF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21" y="2629439"/>
            <a:ext cx="2516717" cy="2246264"/>
          </a:xfrm>
          <a:prstGeom prst="roundRect">
            <a:avLst/>
          </a:prstGeom>
          <a:ln w="50800">
            <a:solidFill>
              <a:srgbClr val="E9E1E4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87" y="5070061"/>
            <a:ext cx="1898904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ángulo redondeado"/>
          <p:cNvSpPr/>
          <p:nvPr/>
        </p:nvSpPr>
        <p:spPr>
          <a:xfrm>
            <a:off x="452175" y="2325239"/>
            <a:ext cx="8673718" cy="2979792"/>
          </a:xfrm>
          <a:prstGeom prst="roundRect">
            <a:avLst>
              <a:gd name="adj" fmla="val 12107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8616176" y="4653776"/>
            <a:ext cx="509717" cy="1167161"/>
          </a:xfrm>
          <a:prstGeom prst="rect">
            <a:avLst/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DBD5E1A-12BD-C948-A668-76FF1DEFF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487" y="4987230"/>
            <a:ext cx="2516717" cy="2246264"/>
          </a:xfrm>
          <a:prstGeom prst="roundRect">
            <a:avLst/>
          </a:prstGeom>
          <a:ln w="50800">
            <a:solidFill>
              <a:srgbClr val="E9E1E4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27" y="5516727"/>
            <a:ext cx="2173874" cy="171676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88671" y="2464174"/>
            <a:ext cx="7882362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Filtro de aceite</a:t>
            </a:r>
          </a:p>
          <a:p>
            <a:pPr algn="just">
              <a:lnSpc>
                <a:spcPts val="1960"/>
              </a:lnSpc>
            </a:pPr>
            <a:endParaRPr lang="es-CL" sz="1600" b="1" dirty="0" smtClean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 momento de realizar el cambio de filtro de aceite sin importar si es de elemento o desechable, se debe considerar además del tipo, la calidad del filtro a utilizar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Habitualmente el precio del filtro de aceite tiene que ver con la calidad del filtro en lo que respecta a la filtración o limpieza de partículas. </a:t>
            </a:r>
            <a:endParaRPr lang="es-CL" sz="1600" dirty="0" smtClean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Mientras mejor calidad tenga el filtro, mejor efectuará su función. Es por eso que debe verificarse la cantidad de micras que contiene el filtro.</a:t>
            </a:r>
          </a:p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También debe considerarse la cantidad de papel filtrante que posee, a mayor cantidad de papel mejor filtrado de partículas en suspensión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1562" y="1567119"/>
            <a:ext cx="2962656" cy="52486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506729" y="5822930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¡Investiga en </a:t>
            </a:r>
            <a:r>
              <a:rPr lang="en-US" sz="2100" b="0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ocupando tu celular!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¡Comparte tus respuestas!</a:t>
            </a:r>
            <a:endParaRPr/>
          </a:p>
        </p:txBody>
      </p:sp>
      <p:sp>
        <p:nvSpPr>
          <p:cNvPr id="319" name="Google Shape;319;p12"/>
          <p:cNvSpPr/>
          <p:nvPr/>
        </p:nvSpPr>
        <p:spPr>
          <a:xfrm>
            <a:off x="371783" y="2258677"/>
            <a:ext cx="5146719" cy="2388053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2651" y="2061749"/>
            <a:ext cx="477100" cy="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 txBox="1"/>
          <p:nvPr/>
        </p:nvSpPr>
        <p:spPr>
          <a:xfrm>
            <a:off x="732228" y="2714059"/>
            <a:ext cx="442582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latin typeface="Calibri" charset="0"/>
                <a:ea typeface="Calibri" charset="0"/>
                <a:cs typeface="Calibri" charset="0"/>
              </a:rPr>
              <a:t>¿Todos los aceites son iguales?</a:t>
            </a:r>
          </a:p>
          <a:p>
            <a:pPr marL="0" indent="0">
              <a:buNone/>
            </a:pPr>
            <a:endParaRPr lang="es-ES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s-ES" sz="1800" dirty="0">
                <a:latin typeface="Calibri" charset="0"/>
                <a:ea typeface="Calibri" charset="0"/>
                <a:cs typeface="Calibri" charset="0"/>
              </a:rPr>
              <a:t>¿Qué textos debemos revisar siempre al momento de realizar el cambio de aceite y filtro?</a:t>
            </a:r>
          </a:p>
        </p:txBody>
      </p:sp>
      <p:pic>
        <p:nvPicPr>
          <p:cNvPr id="322" name="Google Shape;32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59996" y="4056360"/>
            <a:ext cx="3817418" cy="36167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2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HAGAMOS UNA PAUSA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8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57" y="2335575"/>
            <a:ext cx="4702565" cy="4688033"/>
          </a:xfrm>
          <a:prstGeom prst="rect">
            <a:avLst/>
          </a:prstGeom>
        </p:spPr>
      </p:pic>
      <p:sp>
        <p:nvSpPr>
          <p:cNvPr id="15" name="Google Shape;173;p6"/>
          <p:cNvSpPr/>
          <p:nvPr/>
        </p:nvSpPr>
        <p:spPr>
          <a:xfrm>
            <a:off x="285949" y="3461117"/>
            <a:ext cx="3242403" cy="3104347"/>
          </a:xfrm>
          <a:prstGeom prst="roundRect">
            <a:avLst>
              <a:gd name="adj" fmla="val 4477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97005" y="3805150"/>
            <a:ext cx="2570242" cy="2134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ACEITE DE MOTOR</a:t>
            </a:r>
          </a:p>
          <a:p>
            <a:pPr algn="just">
              <a:lnSpc>
                <a:spcPts val="1960"/>
              </a:lnSpc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lubricante de motor existe en diferentes marcas y presentaciones, además los hay de diferentes tipos y diferentes índices de Viscocidad.</a:t>
            </a:r>
          </a:p>
        </p:txBody>
      </p:sp>
      <p:pic>
        <p:nvPicPr>
          <p:cNvPr id="4" name="Imagen 3" descr="MEDIO NIÑ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03" y="2335575"/>
            <a:ext cx="2197721" cy="41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5081798" y="3340773"/>
            <a:ext cx="1723604" cy="590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22979" y="2464174"/>
            <a:ext cx="3985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/>
                <a:cs typeface="Calibri"/>
              </a:rPr>
              <a:t>Cómo reconocer un aceite de </a:t>
            </a:r>
            <a:r>
              <a:rPr lang="es-ES_tradnl" sz="2000" b="1" dirty="0" smtClean="0">
                <a:solidFill>
                  <a:srgbClr val="800000"/>
                </a:solidFill>
                <a:latin typeface="Calibri"/>
                <a:cs typeface="Calibri"/>
              </a:rPr>
              <a:t>motor</a:t>
            </a:r>
            <a:endParaRPr lang="es-ES_tradnl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1" y="2438660"/>
            <a:ext cx="4107528" cy="409483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60373" y="3467862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Viscosidad - SAE</a:t>
            </a:r>
            <a:endParaRPr lang="es-ES_tradnl" sz="1600" b="1" dirty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7226187" y="3340773"/>
            <a:ext cx="1723604" cy="590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7452238" y="3343745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err="1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Monogrados</a:t>
            </a:r>
            <a:endParaRPr lang="es-ES_tradnl" sz="1600" dirty="0" smtClean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s-ES_tradn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Multigrados</a:t>
            </a:r>
            <a:endParaRPr lang="es-ES_tradnl" sz="1600" dirty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Conector recto 14"/>
          <p:cNvCxnSpPr>
            <a:stCxn id="3" idx="3"/>
            <a:endCxn id="14" idx="1"/>
          </p:cNvCxnSpPr>
          <p:nvPr/>
        </p:nvCxnSpPr>
        <p:spPr>
          <a:xfrm>
            <a:off x="6805402" y="3636133"/>
            <a:ext cx="420785" cy="0"/>
          </a:xfrm>
          <a:prstGeom prst="line">
            <a:avLst/>
          </a:prstGeom>
          <a:ln w="38100">
            <a:solidFill>
              <a:srgbClr val="E9E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5081798" y="4360296"/>
            <a:ext cx="1723604" cy="590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/>
          <p:cNvSpPr txBox="1"/>
          <p:nvPr/>
        </p:nvSpPr>
        <p:spPr>
          <a:xfrm>
            <a:off x="5303040" y="4486378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Composición</a:t>
            </a:r>
            <a:endParaRPr lang="es-ES_tradnl" sz="1600" b="1" dirty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7226187" y="4194335"/>
            <a:ext cx="1723604" cy="9226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CuadroTexto 18"/>
          <p:cNvSpPr txBox="1"/>
          <p:nvPr/>
        </p:nvSpPr>
        <p:spPr>
          <a:xfrm>
            <a:off x="7452238" y="4240157"/>
            <a:ext cx="1407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Mineral</a:t>
            </a:r>
          </a:p>
          <a:p>
            <a:r>
              <a:rPr lang="es-ES_tradnl" sz="1600" dirty="0" err="1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Semi</a:t>
            </a:r>
            <a:r>
              <a:rPr lang="es-ES_tradn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 sintético</a:t>
            </a:r>
          </a:p>
          <a:p>
            <a:r>
              <a:rPr lang="es-ES_tradnl" sz="1600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100% sintético</a:t>
            </a:r>
            <a:endParaRPr lang="es-ES_tradnl" sz="1600" dirty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5081798" y="5391808"/>
            <a:ext cx="1723604" cy="590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21"/>
          <p:cNvSpPr txBox="1"/>
          <p:nvPr/>
        </p:nvSpPr>
        <p:spPr>
          <a:xfrm>
            <a:off x="5342313" y="5518897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Desempeño</a:t>
            </a:r>
            <a:endParaRPr lang="es-ES_tradnl" sz="1600" b="1" dirty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7226187" y="5379818"/>
            <a:ext cx="1723604" cy="590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E1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CuadroTexto 23"/>
          <p:cNvSpPr txBox="1"/>
          <p:nvPr/>
        </p:nvSpPr>
        <p:spPr>
          <a:xfrm>
            <a:off x="7857798" y="5505355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API</a:t>
            </a:r>
            <a:endParaRPr lang="es-ES_tradnl" sz="1600" dirty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5" name="Conector recto 24"/>
          <p:cNvCxnSpPr>
            <a:stCxn id="21" idx="3"/>
          </p:cNvCxnSpPr>
          <p:nvPr/>
        </p:nvCxnSpPr>
        <p:spPr>
          <a:xfrm>
            <a:off x="6805402" y="5687168"/>
            <a:ext cx="420785" cy="0"/>
          </a:xfrm>
          <a:prstGeom prst="line">
            <a:avLst/>
          </a:prstGeom>
          <a:ln w="38100">
            <a:solidFill>
              <a:srgbClr val="E9E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>
            <a:stCxn id="16" idx="3"/>
            <a:endCxn id="18" idx="1"/>
          </p:cNvCxnSpPr>
          <p:nvPr/>
        </p:nvCxnSpPr>
        <p:spPr>
          <a:xfrm flipV="1">
            <a:off x="6805402" y="4655655"/>
            <a:ext cx="420785" cy="1"/>
          </a:xfrm>
          <a:prstGeom prst="line">
            <a:avLst/>
          </a:prstGeom>
          <a:ln w="38100">
            <a:solidFill>
              <a:srgbClr val="E9E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4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73;p6"/>
          <p:cNvSpPr/>
          <p:nvPr/>
        </p:nvSpPr>
        <p:spPr>
          <a:xfrm>
            <a:off x="4741933" y="2325239"/>
            <a:ext cx="4383961" cy="3177345"/>
          </a:xfrm>
          <a:prstGeom prst="roundRect">
            <a:avLst>
              <a:gd name="adj" fmla="val 9509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9B5A64AA-DA65-AF43-9151-ED6AE8091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02" y="2282824"/>
            <a:ext cx="3435402" cy="4407108"/>
          </a:xfrm>
          <a:prstGeom prst="rect">
            <a:avLst/>
          </a:prstGeom>
        </p:spPr>
      </p:pic>
      <p:sp>
        <p:nvSpPr>
          <p:cNvPr id="26" name="Marco 25">
            <a:extLst>
              <a:ext uri="{FF2B5EF4-FFF2-40B4-BE49-F238E27FC236}">
                <a16:creationId xmlns:a16="http://schemas.microsoft.com/office/drawing/2014/main" xmlns="" id="{4D69302E-30B9-2444-8677-D01267FF7722}"/>
              </a:ext>
            </a:extLst>
          </p:cNvPr>
          <p:cNvSpPr/>
          <p:nvPr/>
        </p:nvSpPr>
        <p:spPr>
          <a:xfrm>
            <a:off x="1223876" y="5253714"/>
            <a:ext cx="1723869" cy="404734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5022979" y="2565214"/>
            <a:ext cx="3764971" cy="2599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endParaRPr lang="es-CL" sz="1600" b="1" dirty="0" smtClean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</a:pPr>
            <a:endParaRPr lang="es-CL" sz="1600" b="1" dirty="0" smtClean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96863" lvl="1" indent="-285750" algn="just">
              <a:lnSpc>
                <a:spcPct val="90000"/>
              </a:lnSpc>
              <a:buClr>
                <a:srgbClr val="741B47"/>
              </a:buClr>
              <a:buFont typeface="Arial" charset="0"/>
              <a:buChar char="•"/>
            </a:pPr>
            <a:r>
              <a:rPr lang="es-CL" alt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Son aceites que mantienen sus características de viscosidad para un rango de T° reducido</a:t>
            </a:r>
            <a:r>
              <a:rPr lang="es-CL" altLang="es-C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296863" lvl="1" indent="-285750" algn="just">
              <a:lnSpc>
                <a:spcPct val="90000"/>
              </a:lnSpc>
              <a:buClr>
                <a:srgbClr val="741B47"/>
              </a:buClr>
              <a:buFont typeface="Arial" charset="0"/>
              <a:buChar char="•"/>
            </a:pPr>
            <a:endParaRPr lang="es-CL" alt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96863" lvl="1" indent="-285750" algn="just">
              <a:lnSpc>
                <a:spcPct val="90000"/>
              </a:lnSpc>
              <a:buClr>
                <a:srgbClr val="741B47"/>
              </a:buClr>
              <a:buFont typeface="Arial" charset="0"/>
              <a:buChar char="•"/>
            </a:pPr>
            <a:r>
              <a:rPr lang="es-CL" alt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 utilizan en motores que se mantienen  funcionando por largos períodos de tiempo en un rango de revoluciones sostenido y parejo  (Motores marinos, Generadores, etc</a:t>
            </a:r>
            <a:r>
              <a:rPr lang="es-CL" altLang="es-C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.)</a:t>
            </a:r>
            <a:endParaRPr lang="en-US" alt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5022979" y="2464174"/>
            <a:ext cx="3985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rgbClr val="800000"/>
                </a:solidFill>
                <a:latin typeface="Calibri"/>
                <a:cs typeface="Calibri"/>
              </a:rPr>
              <a:t>Aceite mono grado</a:t>
            </a:r>
            <a:endParaRPr lang="es-ES_tradnl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73;p6"/>
          <p:cNvSpPr/>
          <p:nvPr/>
        </p:nvSpPr>
        <p:spPr>
          <a:xfrm>
            <a:off x="4741933" y="2325239"/>
            <a:ext cx="4383961" cy="3484842"/>
          </a:xfrm>
          <a:prstGeom prst="roundRect">
            <a:avLst>
              <a:gd name="adj" fmla="val 8116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022979" y="2565214"/>
            <a:ext cx="3764971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endParaRPr lang="es-CL" sz="1600" b="1" dirty="0" smtClean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</a:pPr>
            <a:endParaRPr lang="es-CL" sz="1600" b="1" dirty="0" smtClean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34963" lvl="1" indent="-285750" algn="just">
              <a:buClr>
                <a:srgbClr val="741B47"/>
              </a:buClr>
              <a:buFont typeface="Arial" charset="0"/>
              <a:buChar char="•"/>
            </a:pPr>
            <a:r>
              <a:rPr lang="es-CL" alt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Son   aceites   que   mantienen   sus   características   de viscosidad para un rango de T° más amplio.</a:t>
            </a:r>
          </a:p>
          <a:p>
            <a:pPr marL="334963" lvl="1" indent="-285750" algn="just">
              <a:buClr>
                <a:srgbClr val="741B47"/>
              </a:buClr>
              <a:buFont typeface="Arial" charset="0"/>
              <a:buChar char="•"/>
            </a:pPr>
            <a:endParaRPr lang="es-CL" alt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34963" lvl="1" indent="-285750" algn="just">
              <a:buClr>
                <a:srgbClr val="741B47"/>
              </a:buClr>
              <a:buFont typeface="Arial" charset="0"/>
              <a:buChar char="•"/>
            </a:pPr>
            <a:r>
              <a:rPr lang="es-CL" alt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Son los más utilizados en la industria automotriz actual. </a:t>
            </a:r>
          </a:p>
          <a:p>
            <a:pPr marL="334963" lvl="1" indent="-285750" algn="just">
              <a:buClr>
                <a:srgbClr val="741B47"/>
              </a:buClr>
              <a:buFont typeface="Arial" charset="0"/>
              <a:buChar char="•"/>
            </a:pPr>
            <a:endParaRPr lang="es-CL" alt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34963" lvl="1" indent="-285750" algn="just">
              <a:buClr>
                <a:srgbClr val="741B47"/>
              </a:buClr>
              <a:buFont typeface="Arial" charset="0"/>
              <a:buChar char="•"/>
            </a:pPr>
            <a:r>
              <a:rPr lang="es-CL" alt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Aseguran  una  viscosidad  constante  tanto  para  bajas como altas temperaturas.</a:t>
            </a:r>
            <a:endParaRPr lang="en-US" alt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5022979" y="2464174"/>
            <a:ext cx="3985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solidFill>
                  <a:srgbClr val="800000"/>
                </a:solidFill>
                <a:latin typeface="Calibri"/>
                <a:cs typeface="Calibri"/>
              </a:rPr>
              <a:t>Lubricantes multigrado</a:t>
            </a:r>
            <a:endParaRPr lang="es-ES_tradnl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408BCE48-4769-434F-929F-DB352983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19" y="2267164"/>
            <a:ext cx="2990312" cy="4452078"/>
          </a:xfrm>
          <a:prstGeom prst="rect">
            <a:avLst/>
          </a:prstGeom>
        </p:spPr>
      </p:pic>
      <p:sp>
        <p:nvSpPr>
          <p:cNvPr id="9" name="Marco 8">
            <a:extLst>
              <a:ext uri="{FF2B5EF4-FFF2-40B4-BE49-F238E27FC236}">
                <a16:creationId xmlns:a16="http://schemas.microsoft.com/office/drawing/2014/main" xmlns="" id="{65AEADF7-AD88-9D4F-99B9-8D23E359A779}"/>
              </a:ext>
            </a:extLst>
          </p:cNvPr>
          <p:cNvSpPr/>
          <p:nvPr/>
        </p:nvSpPr>
        <p:spPr>
          <a:xfrm>
            <a:off x="795142" y="4933224"/>
            <a:ext cx="1356877" cy="479684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73;p6"/>
          <p:cNvSpPr/>
          <p:nvPr/>
        </p:nvSpPr>
        <p:spPr>
          <a:xfrm>
            <a:off x="4741933" y="2325239"/>
            <a:ext cx="4383961" cy="1858343"/>
          </a:xfrm>
          <a:prstGeom prst="roundRect">
            <a:avLst>
              <a:gd name="adj" fmla="val 8116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022979" y="2565214"/>
            <a:ext cx="3764971" cy="134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endParaRPr lang="es-CL" sz="1600" b="1" dirty="0" smtClean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</a:pPr>
            <a:endParaRPr lang="es-CL" sz="1600" b="1" dirty="0" smtClean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9213" lvl="1" algn="just">
              <a:buClr>
                <a:srgbClr val="741B47"/>
              </a:buClr>
            </a:pPr>
            <a:r>
              <a:rPr lang="es-CL" altLang="es-CL" sz="16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Aceite multigrado: </a:t>
            </a:r>
            <a:r>
              <a:rPr lang="es-CL" altLang="es-C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Lubricante que varía de menor forma su viscosidad respecto a la temperatura.</a:t>
            </a:r>
            <a:endParaRPr lang="en-US" alt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5022978" y="2464174"/>
            <a:ext cx="4046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rgbClr val="800000"/>
                </a:solidFill>
                <a:latin typeface="Calibri"/>
                <a:cs typeface="Calibri"/>
              </a:rPr>
              <a:t>¿</a:t>
            </a:r>
            <a:r>
              <a:rPr lang="es-ES_tradnl" sz="2000" b="1" dirty="0" smtClean="0">
                <a:solidFill>
                  <a:srgbClr val="800000"/>
                </a:solidFill>
                <a:latin typeface="Calibri"/>
                <a:cs typeface="Calibri"/>
              </a:rPr>
              <a:t>Por qué </a:t>
            </a:r>
            <a:r>
              <a:rPr lang="es-ES_tradnl" sz="2000" b="1" dirty="0" smtClean="0">
                <a:solidFill>
                  <a:srgbClr val="800000"/>
                </a:solidFill>
                <a:latin typeface="Calibri"/>
                <a:cs typeface="Calibri"/>
              </a:rPr>
              <a:t>usar un aceite </a:t>
            </a:r>
            <a:r>
              <a:rPr lang="es-ES_tradnl" sz="2000" b="1" dirty="0" smtClean="0">
                <a:solidFill>
                  <a:srgbClr val="800000"/>
                </a:solidFill>
                <a:latin typeface="Calibri"/>
                <a:cs typeface="Calibri"/>
              </a:rPr>
              <a:t>multigrado?</a:t>
            </a:r>
            <a:endParaRPr lang="es-ES_tradnl" sz="20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92" name="Line 5">
            <a:extLst>
              <a:ext uri="{FF2B5EF4-FFF2-40B4-BE49-F238E27FC236}">
                <a16:creationId xmlns:a16="http://schemas.microsoft.com/office/drawing/2014/main" xmlns="" id="{1DB2E6D4-07FC-E54E-8B0B-090B9A8AB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0263" y="2660464"/>
            <a:ext cx="1587" cy="3475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3" name="Line 6">
            <a:extLst>
              <a:ext uri="{FF2B5EF4-FFF2-40B4-BE49-F238E27FC236}">
                <a16:creationId xmlns:a16="http://schemas.microsoft.com/office/drawing/2014/main" xmlns="" id="{5D39E7A3-30D3-1F42-A783-A01F609CD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4850" y="6100576"/>
            <a:ext cx="825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94" name="Line 7">
            <a:extLst>
              <a:ext uri="{FF2B5EF4-FFF2-40B4-BE49-F238E27FC236}">
                <a16:creationId xmlns:a16="http://schemas.microsoft.com/office/drawing/2014/main" xmlns="" id="{998361C0-27E5-EC49-921B-6F4C40104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8988" y="5641789"/>
            <a:ext cx="825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95" name="Line 8">
            <a:extLst>
              <a:ext uri="{FF2B5EF4-FFF2-40B4-BE49-F238E27FC236}">
                <a16:creationId xmlns:a16="http://schemas.microsoft.com/office/drawing/2014/main" xmlns="" id="{C474BA20-A30B-D542-BB71-E2959FE2D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8988" y="5146489"/>
            <a:ext cx="825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96" name="Line 9">
            <a:extLst>
              <a:ext uri="{FF2B5EF4-FFF2-40B4-BE49-F238E27FC236}">
                <a16:creationId xmlns:a16="http://schemas.microsoft.com/office/drawing/2014/main" xmlns="" id="{60F4641B-D5BB-F543-9D58-A505EDEDE9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8988" y="4652776"/>
            <a:ext cx="825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97" name="Line 10">
            <a:extLst>
              <a:ext uri="{FF2B5EF4-FFF2-40B4-BE49-F238E27FC236}">
                <a16:creationId xmlns:a16="http://schemas.microsoft.com/office/drawing/2014/main" xmlns="" id="{4FE5397B-06EB-3C49-A179-8258F0CF8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8988" y="4144776"/>
            <a:ext cx="825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98" name="Line 11">
            <a:extLst>
              <a:ext uri="{FF2B5EF4-FFF2-40B4-BE49-F238E27FC236}">
                <a16:creationId xmlns:a16="http://schemas.microsoft.com/office/drawing/2014/main" xmlns="" id="{86F438C6-2A89-EA43-AB95-A9E2BB069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8988" y="3649476"/>
            <a:ext cx="825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99" name="Line 12">
            <a:extLst>
              <a:ext uri="{FF2B5EF4-FFF2-40B4-BE49-F238E27FC236}">
                <a16:creationId xmlns:a16="http://schemas.microsoft.com/office/drawing/2014/main" xmlns="" id="{39BF6795-68C6-DD44-A68A-7ED129D61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8988" y="3155764"/>
            <a:ext cx="825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xmlns="" id="{4DE6CC79-E8F6-A142-B80C-EA8025A77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8988" y="2660464"/>
            <a:ext cx="825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1" name="Line 14">
            <a:extLst>
              <a:ext uri="{FF2B5EF4-FFF2-40B4-BE49-F238E27FC236}">
                <a16:creationId xmlns:a16="http://schemas.microsoft.com/office/drawing/2014/main" xmlns="" id="{EFB86D7C-B11A-A745-92F4-390B7FF7E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0263" y="6135501"/>
            <a:ext cx="51847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2" name="Line 15">
            <a:extLst>
              <a:ext uri="{FF2B5EF4-FFF2-40B4-BE49-F238E27FC236}">
                <a16:creationId xmlns:a16="http://schemas.microsoft.com/office/drawing/2014/main" xmlns="" id="{DFCA44DA-D36E-6C4D-A44E-65A795B20B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3913" y="6094226"/>
            <a:ext cx="1587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3" name="Line 16">
            <a:extLst>
              <a:ext uri="{FF2B5EF4-FFF2-40B4-BE49-F238E27FC236}">
                <a16:creationId xmlns:a16="http://schemas.microsoft.com/office/drawing/2014/main" xmlns="" id="{C92C5EBF-AC8C-A04A-BB56-8D4CA0109F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6863" y="6094226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4" name="Line 17">
            <a:extLst>
              <a:ext uri="{FF2B5EF4-FFF2-40B4-BE49-F238E27FC236}">
                <a16:creationId xmlns:a16="http://schemas.microsoft.com/office/drawing/2014/main" xmlns="" id="{AE52C03C-127B-4E40-9D1B-CFB4BAF2C6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9813" y="6094226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5" name="Line 18">
            <a:extLst>
              <a:ext uri="{FF2B5EF4-FFF2-40B4-BE49-F238E27FC236}">
                <a16:creationId xmlns:a16="http://schemas.microsoft.com/office/drawing/2014/main" xmlns="" id="{29C53432-70CE-734F-9F40-59F7E1546F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2763" y="6094226"/>
            <a:ext cx="0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6" name="Line 19">
            <a:extLst>
              <a:ext uri="{FF2B5EF4-FFF2-40B4-BE49-F238E27FC236}">
                <a16:creationId xmlns:a16="http://schemas.microsoft.com/office/drawing/2014/main" xmlns="" id="{80C02CCA-EE83-3943-A2A9-DE9DFB98DD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3013" y="6094226"/>
            <a:ext cx="0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7" name="Line 20">
            <a:extLst>
              <a:ext uri="{FF2B5EF4-FFF2-40B4-BE49-F238E27FC236}">
                <a16:creationId xmlns:a16="http://schemas.microsoft.com/office/drawing/2014/main" xmlns="" id="{3D75C1C1-4DF0-3243-B794-779B07FC7B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2788" y="6094226"/>
            <a:ext cx="3175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8" name="Line 21">
            <a:extLst>
              <a:ext uri="{FF2B5EF4-FFF2-40B4-BE49-F238E27FC236}">
                <a16:creationId xmlns:a16="http://schemas.microsoft.com/office/drawing/2014/main" xmlns="" id="{56C2C694-E792-164A-87B9-8DC021A4AF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5738" y="6094226"/>
            <a:ext cx="3175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9" name="Line 22">
            <a:extLst>
              <a:ext uri="{FF2B5EF4-FFF2-40B4-BE49-F238E27FC236}">
                <a16:creationId xmlns:a16="http://schemas.microsoft.com/office/drawing/2014/main" xmlns="" id="{9CCF1C55-C215-1841-A7E7-4088B0284F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8688" y="6094226"/>
            <a:ext cx="3175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0" name="Freeform 23">
            <a:extLst>
              <a:ext uri="{FF2B5EF4-FFF2-40B4-BE49-F238E27FC236}">
                <a16:creationId xmlns:a16="http://schemas.microsoft.com/office/drawing/2014/main" xmlns="" id="{AC162AF9-617B-DD48-B897-C013E4389811}"/>
              </a:ext>
            </a:extLst>
          </p:cNvPr>
          <p:cNvSpPr>
            <a:spLocks/>
          </p:cNvSpPr>
          <p:nvPr/>
        </p:nvSpPr>
        <p:spPr bwMode="auto">
          <a:xfrm>
            <a:off x="1190263" y="4144776"/>
            <a:ext cx="5187950" cy="1746250"/>
          </a:xfrm>
          <a:custGeom>
            <a:avLst/>
            <a:gdLst>
              <a:gd name="T0" fmla="*/ 0 w 3267"/>
              <a:gd name="T1" fmla="*/ 0 h 1100"/>
              <a:gd name="T2" fmla="*/ 468 w 3267"/>
              <a:gd name="T3" fmla="*/ 164 h 1100"/>
              <a:gd name="T4" fmla="*/ 936 w 3267"/>
              <a:gd name="T5" fmla="*/ 320 h 1100"/>
              <a:gd name="T6" fmla="*/ 1403 w 3267"/>
              <a:gd name="T7" fmla="*/ 476 h 1100"/>
              <a:gd name="T8" fmla="*/ 1863 w 3267"/>
              <a:gd name="T9" fmla="*/ 632 h 1100"/>
              <a:gd name="T10" fmla="*/ 2330 w 3267"/>
              <a:gd name="T11" fmla="*/ 787 h 1100"/>
              <a:gd name="T12" fmla="*/ 2798 w 3267"/>
              <a:gd name="T13" fmla="*/ 943 h 1100"/>
              <a:gd name="T14" fmla="*/ 3266 w 3267"/>
              <a:gd name="T15" fmla="*/ 1099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67" h="1100">
                <a:moveTo>
                  <a:pt x="0" y="0"/>
                </a:moveTo>
                <a:lnTo>
                  <a:pt x="468" y="164"/>
                </a:lnTo>
                <a:lnTo>
                  <a:pt x="936" y="320"/>
                </a:lnTo>
                <a:lnTo>
                  <a:pt x="1403" y="476"/>
                </a:lnTo>
                <a:lnTo>
                  <a:pt x="1863" y="632"/>
                </a:lnTo>
                <a:lnTo>
                  <a:pt x="2330" y="787"/>
                </a:lnTo>
                <a:lnTo>
                  <a:pt x="2798" y="943"/>
                </a:lnTo>
                <a:lnTo>
                  <a:pt x="3266" y="1099"/>
                </a:lnTo>
              </a:path>
            </a:pathLst>
          </a:custGeom>
          <a:noFill/>
          <a:ln w="25400" cap="rnd" cmpd="sng">
            <a:solidFill>
              <a:srgbClr val="E9E1E4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1" name="Freeform 24">
            <a:extLst>
              <a:ext uri="{FF2B5EF4-FFF2-40B4-BE49-F238E27FC236}">
                <a16:creationId xmlns:a16="http://schemas.microsoft.com/office/drawing/2014/main" xmlns="" id="{59C66408-2919-E846-91BB-70061B91505A}"/>
              </a:ext>
            </a:extLst>
          </p:cNvPr>
          <p:cNvSpPr>
            <a:spLocks/>
          </p:cNvSpPr>
          <p:nvPr/>
        </p:nvSpPr>
        <p:spPr bwMode="auto">
          <a:xfrm>
            <a:off x="1190263" y="3155764"/>
            <a:ext cx="5210175" cy="1803400"/>
          </a:xfrm>
          <a:custGeom>
            <a:avLst/>
            <a:gdLst>
              <a:gd name="T0" fmla="*/ 0 w 3282"/>
              <a:gd name="T1" fmla="*/ 0 h 1136"/>
              <a:gd name="T2" fmla="*/ 470 w 3282"/>
              <a:gd name="T3" fmla="*/ 161 h 1136"/>
              <a:gd name="T4" fmla="*/ 940 w 3282"/>
              <a:gd name="T5" fmla="*/ 322 h 1136"/>
              <a:gd name="T6" fmla="*/ 1410 w 3282"/>
              <a:gd name="T7" fmla="*/ 483 h 1136"/>
              <a:gd name="T8" fmla="*/ 1871 w 3282"/>
              <a:gd name="T9" fmla="*/ 643 h 1136"/>
              <a:gd name="T10" fmla="*/ 2341 w 3282"/>
              <a:gd name="T11" fmla="*/ 813 h 1136"/>
              <a:gd name="T12" fmla="*/ 2811 w 3282"/>
              <a:gd name="T13" fmla="*/ 974 h 1136"/>
              <a:gd name="T14" fmla="*/ 3281 w 3282"/>
              <a:gd name="T15" fmla="*/ 1135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2" h="1136">
                <a:moveTo>
                  <a:pt x="0" y="0"/>
                </a:moveTo>
                <a:lnTo>
                  <a:pt x="470" y="161"/>
                </a:lnTo>
                <a:lnTo>
                  <a:pt x="940" y="322"/>
                </a:lnTo>
                <a:lnTo>
                  <a:pt x="1410" y="483"/>
                </a:lnTo>
                <a:lnTo>
                  <a:pt x="1871" y="643"/>
                </a:lnTo>
                <a:lnTo>
                  <a:pt x="2341" y="813"/>
                </a:lnTo>
                <a:lnTo>
                  <a:pt x="2811" y="974"/>
                </a:lnTo>
                <a:lnTo>
                  <a:pt x="3281" y="1135"/>
                </a:lnTo>
              </a:path>
            </a:pathLst>
          </a:custGeom>
          <a:noFill/>
          <a:ln w="25400" cap="flat" cmpd="sng">
            <a:solidFill>
              <a:srgbClr val="77374D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2" name="Freeform 25">
            <a:extLst>
              <a:ext uri="{FF2B5EF4-FFF2-40B4-BE49-F238E27FC236}">
                <a16:creationId xmlns:a16="http://schemas.microsoft.com/office/drawing/2014/main" xmlns="" id="{052ECC5C-DFB8-2440-B034-7101D988CF8F}"/>
              </a:ext>
            </a:extLst>
          </p:cNvPr>
          <p:cNvSpPr>
            <a:spLocks/>
          </p:cNvSpPr>
          <p:nvPr/>
        </p:nvSpPr>
        <p:spPr bwMode="auto">
          <a:xfrm>
            <a:off x="1190263" y="4144776"/>
            <a:ext cx="5210175" cy="814388"/>
          </a:xfrm>
          <a:custGeom>
            <a:avLst/>
            <a:gdLst>
              <a:gd name="T0" fmla="*/ 0 w 3282"/>
              <a:gd name="T1" fmla="*/ 0 h 513"/>
              <a:gd name="T2" fmla="*/ 470 w 3282"/>
              <a:gd name="T3" fmla="*/ 80 h 513"/>
              <a:gd name="T4" fmla="*/ 940 w 3282"/>
              <a:gd name="T5" fmla="*/ 151 h 513"/>
              <a:gd name="T6" fmla="*/ 1410 w 3282"/>
              <a:gd name="T7" fmla="*/ 221 h 513"/>
              <a:gd name="T8" fmla="*/ 1871 w 3282"/>
              <a:gd name="T9" fmla="*/ 291 h 513"/>
              <a:gd name="T10" fmla="*/ 2341 w 3282"/>
              <a:gd name="T11" fmla="*/ 371 h 513"/>
              <a:gd name="T12" fmla="*/ 2811 w 3282"/>
              <a:gd name="T13" fmla="*/ 442 h 513"/>
              <a:gd name="T14" fmla="*/ 3281 w 3282"/>
              <a:gd name="T15" fmla="*/ 512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2" h="513">
                <a:moveTo>
                  <a:pt x="0" y="0"/>
                </a:moveTo>
                <a:lnTo>
                  <a:pt x="470" y="80"/>
                </a:lnTo>
                <a:lnTo>
                  <a:pt x="940" y="151"/>
                </a:lnTo>
                <a:lnTo>
                  <a:pt x="1410" y="221"/>
                </a:lnTo>
                <a:lnTo>
                  <a:pt x="1871" y="291"/>
                </a:lnTo>
                <a:lnTo>
                  <a:pt x="2341" y="371"/>
                </a:lnTo>
                <a:lnTo>
                  <a:pt x="2811" y="442"/>
                </a:lnTo>
                <a:lnTo>
                  <a:pt x="3281" y="512"/>
                </a:lnTo>
              </a:path>
            </a:pathLst>
          </a:custGeom>
          <a:solidFill>
            <a:srgbClr val="0000FF"/>
          </a:solidFill>
          <a:ln w="2540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13" name="Rectangle 26">
            <a:extLst>
              <a:ext uri="{FF2B5EF4-FFF2-40B4-BE49-F238E27FC236}">
                <a16:creationId xmlns:a16="http://schemas.microsoft.com/office/drawing/2014/main" xmlns="" id="{56983EA6-8E6A-5A48-A039-235B0390D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74" y="6040251"/>
            <a:ext cx="8496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4" name="Rectangle 27">
            <a:extLst>
              <a:ext uri="{FF2B5EF4-FFF2-40B4-BE49-F238E27FC236}">
                <a16:creationId xmlns:a16="http://schemas.microsoft.com/office/drawing/2014/main" xmlns="" id="{4F9973E9-F214-3948-B215-49C27825D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4" y="5544951"/>
            <a:ext cx="1699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5" name="Rectangle 28">
            <a:extLst>
              <a:ext uri="{FF2B5EF4-FFF2-40B4-BE49-F238E27FC236}">
                <a16:creationId xmlns:a16="http://schemas.microsoft.com/office/drawing/2014/main" xmlns="" id="{90AC24D4-6B6B-364C-8DC5-01E33CE31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4" y="5051239"/>
            <a:ext cx="1699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16" name="Rectangle 29">
            <a:extLst>
              <a:ext uri="{FF2B5EF4-FFF2-40B4-BE49-F238E27FC236}">
                <a16:creationId xmlns:a16="http://schemas.microsoft.com/office/drawing/2014/main" xmlns="" id="{E4583A08-DFBC-5E4F-912C-C9891B289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4" y="4555939"/>
            <a:ext cx="1699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17" name="Rectangle 30">
            <a:extLst>
              <a:ext uri="{FF2B5EF4-FFF2-40B4-BE49-F238E27FC236}">
                <a16:creationId xmlns:a16="http://schemas.microsoft.com/office/drawing/2014/main" xmlns="" id="{03FFB1A3-62BB-1845-A1DC-464F39EB6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4" y="4047939"/>
            <a:ext cx="1699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18" name="Rectangle 31">
            <a:extLst>
              <a:ext uri="{FF2B5EF4-FFF2-40B4-BE49-F238E27FC236}">
                <a16:creationId xmlns:a16="http://schemas.microsoft.com/office/drawing/2014/main" xmlns="" id="{1D3C4950-1175-F24F-8533-F4AE1A23E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4" y="3554226"/>
            <a:ext cx="1699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19" name="Rectangle 32">
            <a:extLst>
              <a:ext uri="{FF2B5EF4-FFF2-40B4-BE49-F238E27FC236}">
                <a16:creationId xmlns:a16="http://schemas.microsoft.com/office/drawing/2014/main" xmlns="" id="{1AA6073F-271A-B849-8488-BCDB583A6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4" y="3058926"/>
            <a:ext cx="1699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20" name="Rectangle 33">
            <a:extLst>
              <a:ext uri="{FF2B5EF4-FFF2-40B4-BE49-F238E27FC236}">
                <a16:creationId xmlns:a16="http://schemas.microsoft.com/office/drawing/2014/main" xmlns="" id="{1CC07A5D-449D-9341-884B-C14B8D27C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14" y="2565214"/>
            <a:ext cx="16991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21" name="Rectangle 34">
            <a:extLst>
              <a:ext uri="{FF2B5EF4-FFF2-40B4-BE49-F238E27FC236}">
                <a16:creationId xmlns:a16="http://schemas.microsoft.com/office/drawing/2014/main" xmlns="" id="{8BD9094F-6FDD-5F44-B759-862BB1A48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528" y="6259326"/>
            <a:ext cx="2773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-50º</a:t>
            </a:r>
          </a:p>
        </p:txBody>
      </p:sp>
      <p:sp>
        <p:nvSpPr>
          <p:cNvPr id="122" name="Rectangle 35">
            <a:extLst>
              <a:ext uri="{FF2B5EF4-FFF2-40B4-BE49-F238E27FC236}">
                <a16:creationId xmlns:a16="http://schemas.microsoft.com/office/drawing/2014/main" xmlns="" id="{C53C5555-1D8B-CC4F-B849-E9CC22626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478" y="6259326"/>
            <a:ext cx="2773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-25º</a:t>
            </a:r>
          </a:p>
        </p:txBody>
      </p:sp>
      <p:sp>
        <p:nvSpPr>
          <p:cNvPr id="123" name="Rectangle 36">
            <a:extLst>
              <a:ext uri="{FF2B5EF4-FFF2-40B4-BE49-F238E27FC236}">
                <a16:creationId xmlns:a16="http://schemas.microsoft.com/office/drawing/2014/main" xmlns="" id="{AAF55D3E-6489-0C49-9875-9080A8CA4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762" y="6259326"/>
            <a:ext cx="14106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0º</a:t>
            </a:r>
          </a:p>
        </p:txBody>
      </p:sp>
      <p:sp>
        <p:nvSpPr>
          <p:cNvPr id="124" name="Rectangle 37">
            <a:extLst>
              <a:ext uri="{FF2B5EF4-FFF2-40B4-BE49-F238E27FC236}">
                <a16:creationId xmlns:a16="http://schemas.microsoft.com/office/drawing/2014/main" xmlns="" id="{18C75D1D-05E3-1B49-A57A-125B612E6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9439" y="6259326"/>
            <a:ext cx="2260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25º</a:t>
            </a:r>
          </a:p>
        </p:txBody>
      </p:sp>
      <p:sp>
        <p:nvSpPr>
          <p:cNvPr id="125" name="Rectangle 38">
            <a:extLst>
              <a:ext uri="{FF2B5EF4-FFF2-40B4-BE49-F238E27FC236}">
                <a16:creationId xmlns:a16="http://schemas.microsoft.com/office/drawing/2014/main" xmlns="" id="{EB6DC662-B248-FF47-B2A0-65E1B59F3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689" y="6259326"/>
            <a:ext cx="2260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50º</a:t>
            </a:r>
          </a:p>
        </p:txBody>
      </p:sp>
      <p:sp>
        <p:nvSpPr>
          <p:cNvPr id="126" name="Rectangle 39">
            <a:extLst>
              <a:ext uri="{FF2B5EF4-FFF2-40B4-BE49-F238E27FC236}">
                <a16:creationId xmlns:a16="http://schemas.microsoft.com/office/drawing/2014/main" xmlns="" id="{3E865ACF-8455-3843-9DEE-699DBF26B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464" y="6259326"/>
            <a:ext cx="22602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75º</a:t>
            </a:r>
          </a:p>
        </p:txBody>
      </p:sp>
      <p:sp>
        <p:nvSpPr>
          <p:cNvPr id="127" name="Rectangle 40">
            <a:extLst>
              <a:ext uri="{FF2B5EF4-FFF2-40B4-BE49-F238E27FC236}">
                <a16:creationId xmlns:a16="http://schemas.microsoft.com/office/drawing/2014/main" xmlns="" id="{D83F7FB4-E1DD-984D-BEC3-3938E4003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727" y="6259326"/>
            <a:ext cx="31098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100º</a:t>
            </a:r>
          </a:p>
        </p:txBody>
      </p:sp>
      <p:sp>
        <p:nvSpPr>
          <p:cNvPr id="128" name="Rectangle 41">
            <a:extLst>
              <a:ext uri="{FF2B5EF4-FFF2-40B4-BE49-F238E27FC236}">
                <a16:creationId xmlns:a16="http://schemas.microsoft.com/office/drawing/2014/main" xmlns="" id="{646E33FD-2466-4F40-AE4C-84B128B4B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677" y="6259326"/>
            <a:ext cx="31098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2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125º</a:t>
            </a:r>
          </a:p>
        </p:txBody>
      </p:sp>
      <p:sp>
        <p:nvSpPr>
          <p:cNvPr id="129" name="Rectangle 42">
            <a:extLst>
              <a:ext uri="{FF2B5EF4-FFF2-40B4-BE49-F238E27FC236}">
                <a16:creationId xmlns:a16="http://schemas.microsoft.com/office/drawing/2014/main" xmlns="" id="{EDF4961E-F915-B848-BB1C-1DE337428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87" y="6460432"/>
            <a:ext cx="1394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2000" b="1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Temperatura</a:t>
            </a:r>
          </a:p>
        </p:txBody>
      </p:sp>
      <p:sp>
        <p:nvSpPr>
          <p:cNvPr id="130" name="Rectangle 43">
            <a:extLst>
              <a:ext uri="{FF2B5EF4-FFF2-40B4-BE49-F238E27FC236}">
                <a16:creationId xmlns:a16="http://schemas.microsoft.com/office/drawing/2014/main" xmlns="" id="{D66B9715-9658-EC4C-91F9-932B6E530B8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004" y="4175832"/>
            <a:ext cx="11301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2000" b="1" dirty="0" err="1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Viscosidad</a:t>
            </a:r>
            <a:endParaRPr lang="en-US" altLang="es-CL" sz="2000" b="1" dirty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1" name="Rectangle 44">
            <a:extLst>
              <a:ext uri="{FF2B5EF4-FFF2-40B4-BE49-F238E27FC236}">
                <a16:creationId xmlns:a16="http://schemas.microsoft.com/office/drawing/2014/main" xmlns="" id="{B01CCBD5-E2B9-CB4F-9E83-3C23E95D8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607" y="5352864"/>
            <a:ext cx="1919287" cy="782637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2" name="Line 45">
            <a:extLst>
              <a:ext uri="{FF2B5EF4-FFF2-40B4-BE49-F238E27FC236}">
                <a16:creationId xmlns:a16="http://schemas.microsoft.com/office/drawing/2014/main" xmlns="" id="{BED38F91-1B69-2E4B-BF47-62D4483164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7407" y="5483039"/>
            <a:ext cx="369887" cy="1587"/>
          </a:xfrm>
          <a:prstGeom prst="line">
            <a:avLst/>
          </a:prstGeom>
          <a:noFill/>
          <a:ln w="25400">
            <a:solidFill>
              <a:srgbClr val="E9E1E4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33" name="Rectangle 46">
            <a:extLst>
              <a:ext uri="{FF2B5EF4-FFF2-40B4-BE49-F238E27FC236}">
                <a16:creationId xmlns:a16="http://schemas.microsoft.com/office/drawing/2014/main" xmlns="" id="{D2148F89-A1FA-9645-8FD5-A7262643A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4" y="5395726"/>
            <a:ext cx="879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6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SAE 10W</a:t>
            </a:r>
          </a:p>
        </p:txBody>
      </p:sp>
      <p:sp>
        <p:nvSpPr>
          <p:cNvPr id="134" name="Line 47">
            <a:extLst>
              <a:ext uri="{FF2B5EF4-FFF2-40B4-BE49-F238E27FC236}">
                <a16:creationId xmlns:a16="http://schemas.microsoft.com/office/drawing/2014/main" xmlns="" id="{F8CF21B3-7455-BE40-A7EE-B297E3ECB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7407" y="5743389"/>
            <a:ext cx="369887" cy="1587"/>
          </a:xfrm>
          <a:prstGeom prst="line">
            <a:avLst/>
          </a:prstGeom>
          <a:noFill/>
          <a:ln w="25400">
            <a:solidFill>
              <a:srgbClr val="77374D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35" name="Rectangle 48">
            <a:extLst>
              <a:ext uri="{FF2B5EF4-FFF2-40B4-BE49-F238E27FC236}">
                <a16:creationId xmlns:a16="http://schemas.microsoft.com/office/drawing/2014/main" xmlns="" id="{BF3568E4-0614-0241-A01F-2D198699B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4" y="5624326"/>
            <a:ext cx="687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60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SAE 40</a:t>
            </a:r>
          </a:p>
        </p:txBody>
      </p:sp>
      <p:sp>
        <p:nvSpPr>
          <p:cNvPr id="136" name="Line 49">
            <a:extLst>
              <a:ext uri="{FF2B5EF4-FFF2-40B4-BE49-F238E27FC236}">
                <a16:creationId xmlns:a16="http://schemas.microsoft.com/office/drawing/2014/main" xmlns="" id="{F29B8693-D264-E348-9B9F-446428E47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7407" y="6005326"/>
            <a:ext cx="369887" cy="1588"/>
          </a:xfrm>
          <a:prstGeom prst="line">
            <a:avLst/>
          </a:prstGeom>
          <a:noFill/>
          <a:ln w="25400">
            <a:solidFill>
              <a:schemeClr val="bg2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37" name="Rectangle 50">
            <a:extLst>
              <a:ext uri="{FF2B5EF4-FFF2-40B4-BE49-F238E27FC236}">
                <a16:creationId xmlns:a16="http://schemas.microsoft.com/office/drawing/2014/main" xmlns="" id="{962CDF69-02E6-A44A-B7D0-E152B2C3B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0644" y="5852926"/>
            <a:ext cx="1219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s-CL" sz="16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SAE 10 W 40</a:t>
            </a:r>
          </a:p>
        </p:txBody>
      </p:sp>
    </p:spTree>
    <p:extLst>
      <p:ext uri="{BB962C8B-B14F-4D97-AF65-F5344CB8AC3E}">
        <p14:creationId xmlns:p14="http://schemas.microsoft.com/office/powerpoint/2010/main" val="122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52" name="Rectángulo redondeado"/>
          <p:cNvSpPr/>
          <p:nvPr/>
        </p:nvSpPr>
        <p:spPr>
          <a:xfrm>
            <a:off x="452175" y="2325239"/>
            <a:ext cx="8673718" cy="1486110"/>
          </a:xfrm>
          <a:prstGeom prst="roundRect">
            <a:avLst>
              <a:gd name="adj" fmla="val 8305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3" name="Rectángulo 52"/>
          <p:cNvSpPr/>
          <p:nvPr/>
        </p:nvSpPr>
        <p:spPr>
          <a:xfrm>
            <a:off x="788671" y="2464174"/>
            <a:ext cx="788236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Índice de viscosidad de los lubricantes</a:t>
            </a:r>
          </a:p>
          <a:p>
            <a:pPr algn="just">
              <a:lnSpc>
                <a:spcPts val="1960"/>
              </a:lnSpc>
            </a:pPr>
            <a:endParaRPr lang="es-CL" sz="1600" b="1" dirty="0" smtClean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Norma SAE clasifica los aceites de acuerdo a su índice de viscosidad a tempetarura ambiente, no a la temperatura de trabajo del aceite dentro del motor. 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88E8359B-BBF8-8544-9189-5B0998B62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712" y="3960977"/>
            <a:ext cx="4824181" cy="3042410"/>
          </a:xfrm>
          <a:prstGeom prst="rect">
            <a:avLst/>
          </a:prstGeom>
        </p:spPr>
      </p:pic>
      <p:sp>
        <p:nvSpPr>
          <p:cNvPr id="55" name="Google Shape;173;p6"/>
          <p:cNvSpPr/>
          <p:nvPr/>
        </p:nvSpPr>
        <p:spPr>
          <a:xfrm>
            <a:off x="452175" y="4172824"/>
            <a:ext cx="3108321" cy="1858343"/>
          </a:xfrm>
          <a:prstGeom prst="roundRect">
            <a:avLst>
              <a:gd name="adj" fmla="val 8116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733222" y="4412799"/>
            <a:ext cx="2669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Grado de Viscosidad SAE a </a:t>
            </a:r>
          </a:p>
          <a:p>
            <a:pPr algn="just"/>
            <a:r>
              <a:rPr 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temperatura ambiente en grados </a:t>
            </a:r>
            <a:r>
              <a:rPr lang="es-C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Celsius.</a:t>
            </a:r>
          </a:p>
          <a:p>
            <a:pPr algn="just"/>
            <a:endParaRPr lang="es-CL" sz="1600" b="1" dirty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s-CL" sz="1600" b="1" dirty="0">
                <a:solidFill>
                  <a:srgbClr val="741B47"/>
                </a:solidFill>
                <a:latin typeface="Avenir Black" panose="02000503020000020003" pitchFamily="2" charset="0"/>
              </a:rPr>
              <a:t>W = </a:t>
            </a:r>
            <a:r>
              <a:rPr lang="es-CL" sz="1600" b="1" dirty="0">
                <a:solidFill>
                  <a:schemeClr val="tx1"/>
                </a:solidFill>
                <a:latin typeface="Avenir Black" panose="02000503020000020003" pitchFamily="2" charset="0"/>
              </a:rPr>
              <a:t>Winter </a:t>
            </a:r>
            <a:r>
              <a:rPr lang="es-CL" sz="1600" b="1" dirty="0">
                <a:solidFill>
                  <a:schemeClr val="tx1"/>
                </a:solidFill>
                <a:latin typeface="Avenir Book" panose="02000503020000020003" pitchFamily="2" charset="0"/>
              </a:rPr>
              <a:t>(Invierno</a:t>
            </a:r>
            <a:r>
              <a:rPr lang="es-CL" sz="1600" b="1" dirty="0" smtClean="0">
                <a:solidFill>
                  <a:schemeClr val="tx1"/>
                </a:solidFill>
                <a:latin typeface="Avenir Book" panose="02000503020000020003" pitchFamily="2" charset="0"/>
              </a:rPr>
              <a:t>)</a:t>
            </a:r>
            <a:endParaRPr lang="es-CL" sz="1600" b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94049A65-8210-EF49-86EF-61BC9BC4927D}"/>
              </a:ext>
            </a:extLst>
          </p:cNvPr>
          <p:cNvSpPr txBox="1"/>
          <p:nvPr/>
        </p:nvSpPr>
        <p:spPr>
          <a:xfrm>
            <a:off x="5668889" y="7031635"/>
            <a:ext cx="26517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Grados Celsius</a:t>
            </a:r>
          </a:p>
        </p:txBody>
      </p:sp>
    </p:spTree>
    <p:extLst>
      <p:ext uri="{BB962C8B-B14F-4D97-AF65-F5344CB8AC3E}">
        <p14:creationId xmlns:p14="http://schemas.microsoft.com/office/powerpoint/2010/main" val="6300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52" name="Rectángulo redondeado"/>
          <p:cNvSpPr/>
          <p:nvPr/>
        </p:nvSpPr>
        <p:spPr>
          <a:xfrm>
            <a:off x="452175" y="2325238"/>
            <a:ext cx="8673718" cy="2230577"/>
          </a:xfrm>
          <a:prstGeom prst="roundRect">
            <a:avLst>
              <a:gd name="adj" fmla="val 8305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3" name="Rectángulo 52"/>
          <p:cNvSpPr/>
          <p:nvPr/>
        </p:nvSpPr>
        <p:spPr>
          <a:xfrm>
            <a:off x="788671" y="2464174"/>
            <a:ext cx="7882362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Clasificación API</a:t>
            </a:r>
          </a:p>
          <a:p>
            <a:pPr algn="just">
              <a:lnSpc>
                <a:spcPts val="1960"/>
              </a:lnSpc>
            </a:pPr>
            <a:endParaRPr lang="es-CL" sz="1600" b="1" dirty="0" smtClean="0">
              <a:solidFill>
                <a:srgbClr val="741B47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 Instituto Americano del Petróleo (API), estandarizó los diferentes niveles de calidad de los aceites lubricantes para motores de combutión interna a Gasolina y Diesel. </a:t>
            </a:r>
          </a:p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 mencionar la calidad de los aceites, se refiere a la cantidad de aditivos (paquete de aditivos) que poseen los lubricantes que mejorar sus prestaciones o los hacen especiales para trabajos específicos.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9D3BB68D-D0B8-5941-BEB4-3C09CFCBA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64430"/>
              </p:ext>
            </p:extLst>
          </p:nvPr>
        </p:nvGraphicFramePr>
        <p:xfrm>
          <a:off x="1547071" y="4954924"/>
          <a:ext cx="339378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585">
                  <a:extLst>
                    <a:ext uri="{9D8B030D-6E8A-4147-A177-3AD203B41FA5}">
                      <a16:colId xmlns:a16="http://schemas.microsoft.com/office/drawing/2014/main" xmlns="" val="104715299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868305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b="1" i="0" dirty="0">
                          <a:latin typeface="Avenir Black" panose="02000503020000020003" pitchFamily="2" charset="0"/>
                        </a:rPr>
                        <a:t>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200" dirty="0">
                          <a:latin typeface="Avenir Book" panose="02000503020000020003" pitchFamily="2" charset="0"/>
                        </a:rPr>
                        <a:t>Motores a Gasolina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75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b="1" i="0" dirty="0">
                          <a:latin typeface="Avenir Black" panose="02000503020000020003" pitchFamily="2" charset="0"/>
                        </a:rPr>
                        <a:t>C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200" dirty="0">
                          <a:latin typeface="Avenir Book" panose="02000503020000020003" pitchFamily="2" charset="0"/>
                        </a:rPr>
                        <a:t>Motores Diesel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850502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118987E-C712-A141-A8B4-DA984986427A}"/>
              </a:ext>
            </a:extLst>
          </p:cNvPr>
          <p:cNvSpPr txBox="1"/>
          <p:nvPr/>
        </p:nvSpPr>
        <p:spPr>
          <a:xfrm>
            <a:off x="1528021" y="6023579"/>
            <a:ext cx="4271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s-CL" sz="1600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= Spark (Chispa) = Motor Gasolina.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8E9816E-233C-924A-AE04-8D74CBEC5BE3}"/>
              </a:ext>
            </a:extLst>
          </p:cNvPr>
          <p:cNvSpPr txBox="1"/>
          <p:nvPr/>
        </p:nvSpPr>
        <p:spPr>
          <a:xfrm>
            <a:off x="1528021" y="6254897"/>
            <a:ext cx="5197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s-CL" sz="1600" dirty="0">
                <a:latin typeface="Calibri" charset="0"/>
                <a:ea typeface="Calibri" charset="0"/>
                <a:cs typeface="Calibri" charset="0"/>
              </a:rPr>
              <a:t> = Compression (Compresión) = Motor Diesel</a:t>
            </a:r>
          </a:p>
        </p:txBody>
      </p:sp>
      <p:pic>
        <p:nvPicPr>
          <p:cNvPr id="13" name="Imagen 12" descr="MONA SEÑALAND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716" y="4088058"/>
            <a:ext cx="3275317" cy="35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200"/>
            </a:pPr>
            <a:r>
              <a:rPr lang="hr-HR" sz="1200" b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MÓDULO 6 </a:t>
            </a:r>
            <a:r>
              <a:rPr lang="hr-HR" sz="12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| MANTENIMIENTO DE MOTORES</a:t>
            </a:r>
            <a:endParaRPr lang="hr-HR" sz="1200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dirty="0" smtClean="0"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1;p13"/>
          <p:cNvSpPr txBox="1">
            <a:spLocks/>
          </p:cNvSpPr>
          <p:nvPr/>
        </p:nvSpPr>
        <p:spPr>
          <a:xfrm>
            <a:off x="365425" y="2346785"/>
            <a:ext cx="6417127" cy="4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 smtClean="0">
                <a:solidFill>
                  <a:srgbClr val="741B47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CAMBIO DE ACEITE Y FILTRO</a:t>
            </a:r>
            <a:endParaRPr lang="x-none" sz="3600" b="1" dirty="0">
              <a:solidFill>
                <a:srgbClr val="741B47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06" y="2578036"/>
            <a:ext cx="6129251" cy="44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1411758" y="2139098"/>
            <a:ext cx="3734777" cy="356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Clasificación API motores a gasolina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6" y="2374100"/>
            <a:ext cx="7577180" cy="451986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37093" y="6902507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 smtClean="0"/>
              <a:t>S = </a:t>
            </a:r>
            <a:r>
              <a:rPr lang="es-ES_tradnl" b="1" dirty="0" err="1" smtClean="0"/>
              <a:t>Spartk</a:t>
            </a:r>
            <a:r>
              <a:rPr lang="es-ES_tradnl" b="1" dirty="0" smtClean="0"/>
              <a:t> (chispa)</a:t>
            </a:r>
          </a:p>
          <a:p>
            <a:pPr algn="ctr"/>
            <a:r>
              <a:rPr lang="es-ES_tradnl" b="1" dirty="0" smtClean="0"/>
              <a:t>Motor gasolina</a:t>
            </a:r>
            <a:endParaRPr lang="es-ES_tradnl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10A20E63-0F30-F148-BED6-A302683DA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706" y="4618529"/>
            <a:ext cx="1756914" cy="2615752"/>
          </a:xfrm>
          <a:prstGeom prst="rect">
            <a:avLst/>
          </a:prstGeom>
        </p:spPr>
      </p:pic>
      <p:sp>
        <p:nvSpPr>
          <p:cNvPr id="27" name="Anillo 26">
            <a:extLst>
              <a:ext uri="{FF2B5EF4-FFF2-40B4-BE49-F238E27FC236}">
                <a16:creationId xmlns:a16="http://schemas.microsoft.com/office/drawing/2014/main" xmlns="" id="{AB65CF35-C87F-3441-A4CD-86C6FBD4845F}"/>
              </a:ext>
            </a:extLst>
          </p:cNvPr>
          <p:cNvSpPr/>
          <p:nvPr/>
        </p:nvSpPr>
        <p:spPr>
          <a:xfrm>
            <a:off x="7879649" y="6365219"/>
            <a:ext cx="396824" cy="379758"/>
          </a:xfrm>
          <a:prstGeom prst="donut">
            <a:avLst>
              <a:gd name="adj" fmla="val 1785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14" name="Google Shape;173;p6"/>
          <p:cNvSpPr/>
          <p:nvPr/>
        </p:nvSpPr>
        <p:spPr>
          <a:xfrm>
            <a:off x="4741933" y="2325239"/>
            <a:ext cx="4383961" cy="2465246"/>
          </a:xfrm>
          <a:prstGeom prst="roundRect">
            <a:avLst>
              <a:gd name="adj" fmla="val 8116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022979" y="2565214"/>
            <a:ext cx="3764971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20"/>
              </a:lnSpc>
            </a:pPr>
            <a:r>
              <a:rPr lang="es-CL" sz="1600" b="1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Clasificación API motores </a:t>
            </a:r>
            <a:r>
              <a:rPr lang="es-CL" sz="1600" b="1" dirty="0" smtClean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diesel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720"/>
              </a:lnSpc>
            </a:pPr>
            <a:endParaRPr lang="es-CL" sz="16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720"/>
              </a:lnSpc>
            </a:pPr>
            <a:r>
              <a:rPr lang="es-C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Las </a:t>
            </a:r>
            <a:r>
              <a:rPr 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designaciones de CI 2 y 4T, por ejemplo, quiere decir que ese aceite se puede utilizar en motores de 2 y 4 tiempos sin problemas, al igual que para las otras designaciones que lo especifiquen. En cambio, si dice solo 4T o no dice nada, solo se podrá utilizar en motores de 4 tiempos.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6" y="2374100"/>
            <a:ext cx="4429951" cy="453007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784C5668-2955-7249-B67E-AF5EF402A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425" y="4959310"/>
            <a:ext cx="1896927" cy="236831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D78B74D6-6AA5-6A40-802E-516690DE1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244" y="5769621"/>
            <a:ext cx="1608920" cy="1199872"/>
          </a:xfrm>
          <a:prstGeom prst="rect">
            <a:avLst/>
          </a:prstGeom>
        </p:spPr>
      </p:pic>
      <p:sp>
        <p:nvSpPr>
          <p:cNvPr id="18" name="Anillo 17">
            <a:extLst>
              <a:ext uri="{FF2B5EF4-FFF2-40B4-BE49-F238E27FC236}">
                <a16:creationId xmlns:a16="http://schemas.microsoft.com/office/drawing/2014/main" xmlns="" id="{5427CCC1-2C68-834E-9F61-8FE251301CA2}"/>
              </a:ext>
            </a:extLst>
          </p:cNvPr>
          <p:cNvSpPr/>
          <p:nvPr/>
        </p:nvSpPr>
        <p:spPr>
          <a:xfrm>
            <a:off x="8037270" y="6561843"/>
            <a:ext cx="483846" cy="347034"/>
          </a:xfrm>
          <a:prstGeom prst="donut">
            <a:avLst>
              <a:gd name="adj" fmla="val 150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xmlns="" id="{52E1F30D-83AC-B44C-A8F6-7B3064EA2786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5739834" y="6735360"/>
            <a:ext cx="2297436" cy="366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4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52" name="Rectángulo redondeado"/>
          <p:cNvSpPr/>
          <p:nvPr/>
        </p:nvSpPr>
        <p:spPr>
          <a:xfrm>
            <a:off x="452175" y="1750704"/>
            <a:ext cx="8673718" cy="5151803"/>
          </a:xfrm>
          <a:prstGeom prst="roundRect">
            <a:avLst>
              <a:gd name="adj" fmla="val 4692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53" name="Rectángulo 52"/>
          <p:cNvSpPr/>
          <p:nvPr/>
        </p:nvSpPr>
        <p:spPr>
          <a:xfrm>
            <a:off x="847853" y="1882346"/>
            <a:ext cx="7882362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20"/>
              </a:lnSpc>
            </a:pPr>
            <a:r>
              <a:rPr lang="es-CL" sz="1600" b="1" dirty="0">
                <a:solidFill>
                  <a:srgbClr val="741B47"/>
                </a:solidFill>
                <a:latin typeface="Calibri" charset="0"/>
                <a:ea typeface="Calibri" charset="0"/>
                <a:cs typeface="Calibri" charset="0"/>
              </a:rPr>
              <a:t>IMPORTANTE: </a:t>
            </a:r>
          </a:p>
          <a:p>
            <a:pPr algn="just">
              <a:lnSpc>
                <a:spcPts val="1720"/>
              </a:lnSpc>
            </a:pPr>
            <a:endParaRPr lang="es-CL" sz="16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ts val="1720"/>
              </a:lnSpc>
              <a:buClr>
                <a:srgbClr val="741B47"/>
              </a:buClr>
              <a:buFont typeface="Arial" charset="0"/>
              <a:buChar char="•"/>
            </a:pPr>
            <a:r>
              <a:rPr 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Cabe mencionar que motores de un año específico tanto Gasolina Como Diésel, </a:t>
            </a:r>
            <a:r>
              <a:rPr lang="es-CL" sz="1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 pueden utilizar aceites más antíguos, </a:t>
            </a:r>
            <a:r>
              <a:rPr 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ya que quedarán desprotegidos de la acción de algunos aditivos</a:t>
            </a:r>
            <a:r>
              <a:rPr lang="es-C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285750" indent="-285750" algn="just">
              <a:lnSpc>
                <a:spcPts val="1720"/>
              </a:lnSpc>
              <a:buClr>
                <a:srgbClr val="741B47"/>
              </a:buClr>
              <a:buFont typeface="Arial" charset="0"/>
              <a:buChar char="•"/>
            </a:pPr>
            <a:endParaRPr lang="es-CL" sz="16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ts val="1720"/>
              </a:lnSpc>
              <a:buClr>
                <a:srgbClr val="741B47"/>
              </a:buClr>
              <a:buFont typeface="Arial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 </a:t>
            </a:r>
            <a:r>
              <a:rPr 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cambio, sí se pueden utilizar aceites mas actualizados, ya que cuentan con mejoras en su elaboración y no dañan los motores más antíguos. </a:t>
            </a:r>
            <a:endParaRPr lang="es-CL" sz="16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ts val="1720"/>
              </a:lnSpc>
              <a:buClr>
                <a:srgbClr val="741B47"/>
              </a:buClr>
              <a:buFont typeface="Arial" charset="0"/>
              <a:buChar char="•"/>
            </a:pPr>
            <a:endParaRPr lang="es-CL" sz="16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ts val="1720"/>
              </a:lnSpc>
              <a:buClr>
                <a:srgbClr val="741B47"/>
              </a:buClr>
              <a:buFont typeface="Arial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Otro </a:t>
            </a:r>
            <a:r>
              <a:rPr 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punto importante a considerar es que el motor siempre debe utilizar el índice de Viscosidad que recomienda el fabricante, no se debe reemplazar por lubricantes con un índice de Viscosidad mayor, es decir; </a:t>
            </a:r>
            <a:endParaRPr lang="es-CL" sz="16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ts val="1720"/>
              </a:lnSpc>
              <a:buClr>
                <a:srgbClr val="741B47"/>
              </a:buClr>
              <a:buFont typeface="Arial" charset="0"/>
              <a:buChar char="•"/>
            </a:pPr>
            <a:endParaRPr lang="es-CL" sz="16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ts val="1720"/>
              </a:lnSpc>
              <a:buClr>
                <a:srgbClr val="741B47"/>
              </a:buClr>
              <a:buFont typeface="Arial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Por </a:t>
            </a:r>
            <a:r>
              <a:rPr 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ejemplo, si el motor utiliza un lubricante con índice de Viscosidad 10W 30, no se debe reemplazar por un lubricante con índice de Viscosidad 20W 50</a:t>
            </a:r>
            <a:r>
              <a:rPr lang="es-C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285750" indent="-285750" algn="just">
              <a:lnSpc>
                <a:spcPts val="1720"/>
              </a:lnSpc>
              <a:buClr>
                <a:srgbClr val="741B47"/>
              </a:buClr>
              <a:buFont typeface="Arial" charset="0"/>
              <a:buChar char="•"/>
            </a:pPr>
            <a:endParaRPr lang="es-CL" sz="16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ts val="1720"/>
              </a:lnSpc>
              <a:buClr>
                <a:srgbClr val="741B47"/>
              </a:buClr>
              <a:buFont typeface="Arial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Kilometraje </a:t>
            </a:r>
            <a:r>
              <a:rPr 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recorrido, o año de fabricación, no están asociados a desgaste. </a:t>
            </a:r>
            <a:endParaRPr lang="es-CL" sz="16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ts val="1720"/>
              </a:lnSpc>
              <a:buClr>
                <a:srgbClr val="741B47"/>
              </a:buClr>
              <a:buFont typeface="Arial" charset="0"/>
              <a:buChar char="•"/>
            </a:pPr>
            <a:endParaRPr lang="es-CL" sz="1600" dirty="0" smtClean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lnSpc>
                <a:spcPts val="1720"/>
              </a:lnSpc>
              <a:buClr>
                <a:srgbClr val="741B47"/>
              </a:buClr>
              <a:buFont typeface="Arial" charset="0"/>
              <a:buChar char="•"/>
            </a:pPr>
            <a:r>
              <a:rPr lang="es-CL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 </a:t>
            </a:r>
            <a:r>
              <a:rPr lang="es-CL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ningún manual se especifica que después de cierto kilometraje de recorrido, o años de uso de un motor se debe cambiar a un lubricante con índice de Viscosidad más alto (aceite mas grueso), puede ser muy perjudicial para el motor, ya que zonas de difícil lubricación por tolerancias quedarán sin lubricación.  </a:t>
            </a:r>
          </a:p>
        </p:txBody>
      </p:sp>
    </p:spTree>
    <p:extLst>
      <p:ext uri="{BB962C8B-B14F-4D97-AF65-F5344CB8AC3E}">
        <p14:creationId xmlns:p14="http://schemas.microsoft.com/office/powerpoint/2010/main" val="3342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14" name="Google Shape;173;p6"/>
          <p:cNvSpPr/>
          <p:nvPr/>
        </p:nvSpPr>
        <p:spPr>
          <a:xfrm>
            <a:off x="452175" y="4648898"/>
            <a:ext cx="5066594" cy="1946112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2175" y="2617949"/>
            <a:ext cx="5196065" cy="187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</a:t>
            </a:r>
            <a:r>
              <a:rPr lang="es-CL" sz="1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ACEA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significa </a:t>
            </a:r>
            <a:r>
              <a:rPr lang="es-CL" sz="1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“Asociación de Contructores Europeos de Automóviles”,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y se encarga de definir el criterio mínimo de comportamiento que deben cumplir los lubricantes de motores.</a:t>
            </a:r>
          </a:p>
          <a:p>
            <a:pPr algn="just">
              <a:lnSpc>
                <a:spcPts val="1960"/>
              </a:lnSpc>
            </a:pP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Estos criterios de comportamiento se designan con una Letra seguida de un número: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2175" y="216657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b="1" dirty="0" smtClean="0">
                <a:solidFill>
                  <a:srgbClr val="800000"/>
                </a:solidFill>
                <a:latin typeface="Calibri"/>
                <a:cs typeface="Calibri"/>
              </a:rPr>
              <a:t>Clasificación ACEA</a:t>
            </a:r>
            <a:endParaRPr lang="es-ES_tradnl" sz="18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6223" y="4835490"/>
            <a:ext cx="4665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_tradnl" sz="1600" b="1" dirty="0" smtClean="0">
                <a:solidFill>
                  <a:srgbClr val="741B47"/>
                </a:solidFill>
                <a:latin typeface="Calibri"/>
                <a:cs typeface="Calibri"/>
              </a:rPr>
              <a:t>A= </a:t>
            </a:r>
            <a:r>
              <a:rPr lang="es-ES_tradn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Motores a gasolina.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b="1" dirty="0" smtClean="0">
                <a:solidFill>
                  <a:srgbClr val="741B47"/>
                </a:solidFill>
                <a:latin typeface="Calibri"/>
                <a:cs typeface="Calibri"/>
              </a:rPr>
              <a:t>B= </a:t>
            </a:r>
            <a:r>
              <a:rPr lang="es-ES_tradn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Motores diésel.</a:t>
            </a:r>
          </a:p>
          <a:p>
            <a:pPr marL="285750" indent="-285750">
              <a:buFont typeface="Arial"/>
              <a:buChar char="•"/>
            </a:pPr>
            <a:r>
              <a:rPr lang="es-ES_tradnl" sz="1600" b="1" dirty="0" smtClean="0">
                <a:solidFill>
                  <a:srgbClr val="741B47"/>
                </a:solidFill>
                <a:latin typeface="Calibri"/>
                <a:cs typeface="Calibri"/>
              </a:rPr>
              <a:t>C= </a:t>
            </a:r>
            <a:r>
              <a:rPr lang="es-ES_tradn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Vehículos equipados con </a:t>
            </a:r>
            <a:r>
              <a:rPr lang="es-ES_tradnl" sz="16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postratamiento</a:t>
            </a:r>
            <a:r>
              <a:rPr lang="es-ES_tradn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de gases de escape (filtro de partículas (DPF), convertidor catalítico de tres vías (TWC), blue </a:t>
            </a:r>
            <a:r>
              <a:rPr lang="es-ES_tradnl" sz="16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tec</a:t>
            </a:r>
            <a:r>
              <a:rPr lang="es-ES_tradn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es-ES_tradnl" sz="1600" dirty="0" err="1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adblue</a:t>
            </a:r>
            <a:r>
              <a:rPr lang="es-ES_tradnl" sz="1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 u otro nombre que utilice la urea).</a:t>
            </a:r>
            <a:endParaRPr lang="es-ES_tradnl" sz="16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88" y="1858982"/>
            <a:ext cx="2903971" cy="57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2175" y="216657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b="1" dirty="0" smtClean="0">
                <a:solidFill>
                  <a:srgbClr val="800000"/>
                </a:solidFill>
                <a:latin typeface="Calibri"/>
                <a:cs typeface="Calibri"/>
              </a:rPr>
              <a:t>Clasificación ACEA</a:t>
            </a:r>
            <a:endParaRPr lang="es-ES_tradnl" sz="18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54D272A-304C-8849-AA76-BC90DA019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45" y="2628377"/>
            <a:ext cx="8986118" cy="35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369870" y="3696946"/>
            <a:ext cx="8250148" cy="935016"/>
          </a:xfrm>
          <a:prstGeom prst="roundRect">
            <a:avLst/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redondeado 6"/>
          <p:cNvSpPr/>
          <p:nvPr/>
        </p:nvSpPr>
        <p:spPr>
          <a:xfrm>
            <a:off x="369870" y="2617949"/>
            <a:ext cx="8250148" cy="957205"/>
          </a:xfrm>
          <a:prstGeom prst="roundRect">
            <a:avLst/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369870" y="5611283"/>
            <a:ext cx="8250148" cy="1284191"/>
          </a:xfrm>
          <a:prstGeom prst="roundRect">
            <a:avLst/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452175" y="2670665"/>
            <a:ext cx="7448652" cy="851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ILSAC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significa </a:t>
            </a:r>
            <a:r>
              <a:rPr lang="es-CL" sz="16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“Comité Internacional de Normalización y Aprobación de Lubricantes”. 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 un grupo colaborativo de fabricantes como Ford, General Motors, Chrysler y JAMA (Asociación de Fabricantes de Automóviles Japoneses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).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2175" y="2166578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b="1" dirty="0" smtClean="0">
                <a:solidFill>
                  <a:srgbClr val="800000"/>
                </a:solidFill>
                <a:latin typeface="Calibri"/>
                <a:cs typeface="Calibri"/>
              </a:rPr>
              <a:t>Clasificación ILSAC</a:t>
            </a:r>
            <a:endParaRPr lang="es-ES_tradnl" sz="18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2175" y="5699252"/>
            <a:ext cx="6041092" cy="110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Desde que se comenzaron a publicar las normas ILSAC, el nivel de severidad para los lubricantes ha ido en aumento.</a:t>
            </a:r>
          </a:p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 la actualidad existen cinco categorías de esta norma, aunque hoy se encuentrar en vigencia solo las dos últimas.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52175" y="3780190"/>
            <a:ext cx="7448652" cy="851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norma ILSAC ha desarrollado especificaciones de prestaciones suplementarias para los aceites de motores de gasolina de vehículos livianos, las cuales están destinadas al consumo de combustible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369870" y="4749350"/>
            <a:ext cx="8250148" cy="744545"/>
          </a:xfrm>
          <a:prstGeom prst="roundRect">
            <a:avLst/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452175" y="4823977"/>
            <a:ext cx="7448652" cy="59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ILSAC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sigue las especificaciones de API, las especificaciones de ahorro de combustible son obligatorias  para ILSAC, en cambio para API es un aspecto opcional.</a:t>
            </a:r>
          </a:p>
        </p:txBody>
      </p:sp>
      <p:pic>
        <p:nvPicPr>
          <p:cNvPr id="8" name="Imagen 7" descr="MONA SEÑALAND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2179" y="4088058"/>
            <a:ext cx="3275317" cy="35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8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369870" y="5611283"/>
            <a:ext cx="8250148" cy="1284191"/>
          </a:xfrm>
          <a:prstGeom prst="roundRect">
            <a:avLst/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452175" y="2166578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b="1" dirty="0" smtClean="0">
                <a:solidFill>
                  <a:srgbClr val="800000"/>
                </a:solidFill>
                <a:latin typeface="Calibri"/>
                <a:cs typeface="Calibri"/>
              </a:rPr>
              <a:t>Clasificación ILSAC</a:t>
            </a:r>
            <a:endParaRPr lang="es-ES_tradnl" sz="18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2175" y="5699252"/>
            <a:ext cx="6041092" cy="110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Recordar que la norma ILSAC está enfocada en el ahorro de combustible, es por ese motivo que los grados o norma SAE parte desde el 0W y termina en 10W, es decir, se enfoca en el índice de Viscosidad a bajas temperaturas.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69870" y="4749350"/>
            <a:ext cx="8250148" cy="744545"/>
          </a:xfrm>
          <a:prstGeom prst="roundRect">
            <a:avLst/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452175" y="4823977"/>
            <a:ext cx="744865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60"/>
              </a:lnSpc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Como se observa en la tabla anterior, existe equivalencia entre la Norma ILSAC y la Norma API.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76FE349-46C4-1540-B140-74AAC0BEA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30" y="2568660"/>
            <a:ext cx="7459628" cy="2063302"/>
          </a:xfrm>
          <a:prstGeom prst="rect">
            <a:avLst/>
          </a:prstGeom>
        </p:spPr>
      </p:pic>
      <p:pic>
        <p:nvPicPr>
          <p:cNvPr id="8" name="Imagen 7" descr="MONA SEÑALAND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2179" y="4088058"/>
            <a:ext cx="3275317" cy="35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52175" y="2368446"/>
            <a:ext cx="7597543" cy="4497049"/>
          </a:xfrm>
          <a:prstGeom prst="roundRect">
            <a:avLst>
              <a:gd name="adj" fmla="val 6000"/>
            </a:avLst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PROCEDIMIENTO DE </a:t>
            </a: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CAMBIO DE ACEITE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DE MOTOR</a:t>
            </a:r>
          </a:p>
        </p:txBody>
      </p:sp>
      <p:sp>
        <p:nvSpPr>
          <p:cNvPr id="8" name="CuadroTexto 8"/>
          <p:cNvSpPr txBox="1"/>
          <p:nvPr/>
        </p:nvSpPr>
        <p:spPr>
          <a:xfrm>
            <a:off x="816159" y="2505071"/>
            <a:ext cx="6888785" cy="4196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38" rIns="45738">
            <a:spAutoFit/>
          </a:bodyPr>
          <a:lstStyle/>
          <a:p>
            <a:pPr marL="342900" indent="-342900" algn="just">
              <a:lnSpc>
                <a:spcPts val="1960"/>
              </a:lnSpc>
              <a:buFont typeface="+mj-lt"/>
              <a:buAutoNum type="arabicPeriod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Poner el motor en marcha hasta que alcance su temperatura normal de 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funcionamiento.</a:t>
            </a:r>
          </a:p>
          <a:p>
            <a:pPr marL="342900" indent="-342900" algn="just">
              <a:lnSpc>
                <a:spcPts val="1960"/>
              </a:lnSpc>
              <a:buFont typeface="+mj-lt"/>
              <a:buAutoNum type="arabicPeriod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Asegúrese de utilizar sus elementos de seguridad Persdonal (EPP), para realizar esta operación. </a:t>
            </a:r>
          </a:p>
          <a:p>
            <a:pPr marL="342900" indent="-342900" algn="just">
              <a:lnSpc>
                <a:spcPts val="1960"/>
              </a:lnSpc>
              <a:buFont typeface="+mj-lt"/>
              <a:buAutoNum type="arabicPeriod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Mientras el motor se calienta, aprovechar de sacar protectortes (si los ubiese) para accceder más fácilmemte al tapón de drenaje del motor y al tapón de llenado de aceite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342900" indent="-342900" algn="just">
              <a:lnSpc>
                <a:spcPts val="1960"/>
              </a:lnSpc>
              <a:buFont typeface="+mj-lt"/>
              <a:buAutoNum type="arabicPeriod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Instale un receptáculo o contenedor para acopiar el aceite que se va a extraer del motor.</a:t>
            </a:r>
          </a:p>
          <a:p>
            <a:pPr marL="342900" indent="-342900" algn="just">
              <a:lnSpc>
                <a:spcPts val="1960"/>
              </a:lnSpc>
              <a:buFont typeface="+mj-lt"/>
              <a:buAutoNum type="arabicPeriod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Desmonte la tapa de llanado de aceite y luego el tapón 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drenaje del carter para extraer el aceite usado del motor.</a:t>
            </a:r>
          </a:p>
          <a:p>
            <a:pPr marL="342900" indent="-342900" algn="just">
              <a:lnSpc>
                <a:spcPts val="1960"/>
              </a:lnSpc>
              <a:buFont typeface="+mj-lt"/>
              <a:buAutoNum type="arabicPeriod"/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Mientras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drena el aceite aproveche de sacar la varilla del aceite y límpiela.</a:t>
            </a:r>
          </a:p>
          <a:p>
            <a:pPr marL="342900" indent="-342900" algn="just">
              <a:lnSpc>
                <a:spcPts val="1960"/>
              </a:lnSpc>
              <a:buFont typeface="+mj-lt"/>
              <a:buAutoNum type="arabicPeriod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Desmonte el filtro de aceite o el elemento con  precaucíon, ya que estará caliente y acopielo en un lugar adecuado.</a:t>
            </a:r>
          </a:p>
          <a:p>
            <a:pPr marL="342900" indent="-342900" algn="just">
              <a:lnSpc>
                <a:spcPts val="1960"/>
              </a:lnSpc>
              <a:buFont typeface="+mj-lt"/>
              <a:buAutoNum type="arabicPeriod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Limpie la zona donde se monta el filtro de aceite observando que la empaquetadura que lleva el filtro de aceite no esté pegada al block del motor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" name="Imagen 14" descr="MEDIO NIÑ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00" y="2136104"/>
            <a:ext cx="1992252" cy="38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9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52175" y="2368446"/>
            <a:ext cx="7597543" cy="4497049"/>
          </a:xfrm>
          <a:prstGeom prst="roundRect">
            <a:avLst>
              <a:gd name="adj" fmla="val 6000"/>
            </a:avLst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PROCEDIMIENTO DE </a:t>
            </a: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CAMBIO DE ACEITE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DE MOTOR</a:t>
            </a:r>
          </a:p>
        </p:txBody>
      </p:sp>
      <p:sp>
        <p:nvSpPr>
          <p:cNvPr id="8" name="CuadroTexto 8"/>
          <p:cNvSpPr txBox="1"/>
          <p:nvPr/>
        </p:nvSpPr>
        <p:spPr>
          <a:xfrm>
            <a:off x="816159" y="2475091"/>
            <a:ext cx="6888785" cy="44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38" rIns="45738">
            <a:spAutoFit/>
          </a:bodyPr>
          <a:lstStyle/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Monte el nuevo filtro de aceite untando con aceite su empaquetadura 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y apriételo </a:t>
            </a: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solo con la mano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Una vez que el aceite haya escurrido por completo, instale el tapón de drenaje de aceite del carter cambiando su empaquetadura y atornillelo primero a mano para evitar que entre con dificultad y se pueda dañar el tapón o los hilos del carter</a:t>
            </a: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Agregue el aceite nuevo seleccionado por el orificio de llenado cuidando de no chorrear el aceite, si es necesario utilice un embudo o similar para que no escurra el aceite.</a:t>
            </a:r>
          </a:p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Agregue una cantidad  cercana a la que contiene el motor. </a:t>
            </a:r>
          </a:p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En ningún caso sobrepase el nivel máximo que indica la varilla medidora de nivel de aceite. </a:t>
            </a:r>
          </a:p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Introduzca la varilla medidora de nivel de aceite limpia y luego retírela, para observar el nivel del aceite en el carter. </a:t>
            </a:r>
          </a:p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Una vez llenado el cater a nivel correcto (entre el máximo y mínimo de la varilla medidora de nivel de aceite), monte el tapón de llenado y varilla de aceite. </a:t>
            </a:r>
          </a:p>
        </p:txBody>
      </p:sp>
      <p:pic>
        <p:nvPicPr>
          <p:cNvPr id="10" name="Imagen 9" descr="MEDIO NIÑ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00" y="2136104"/>
            <a:ext cx="1992252" cy="38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52175" y="2368446"/>
            <a:ext cx="7597543" cy="3957403"/>
          </a:xfrm>
          <a:prstGeom prst="roundRect">
            <a:avLst>
              <a:gd name="adj" fmla="val 6000"/>
            </a:avLst>
          </a:prstGeom>
          <a:solidFill>
            <a:srgbClr val="E9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PROCEDIMIENTO DE </a:t>
            </a: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CAMBIO DE ACEITE </a:t>
            </a:r>
            <a:r>
              <a:rPr lang="de-DE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DE MOTOR</a:t>
            </a:r>
          </a:p>
        </p:txBody>
      </p:sp>
      <p:sp>
        <p:nvSpPr>
          <p:cNvPr id="8" name="CuadroTexto 8"/>
          <p:cNvSpPr txBox="1"/>
          <p:nvPr/>
        </p:nvSpPr>
        <p:spPr>
          <a:xfrm>
            <a:off x="816159" y="2475091"/>
            <a:ext cx="6888785" cy="3683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38" rIns="45738">
            <a:spAutoFit/>
          </a:bodyPr>
          <a:lstStyle/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Observe que todo haya quedado bien montado y apretado.</a:t>
            </a:r>
          </a:p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arranque al motor por un momento hasta que se apague la luz de presión de aceite.</a:t>
            </a:r>
          </a:p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Observe si no existen pérdidas de aceite por el tapón de drenaje de aceite, por el sector del filtro de aceite, varilla medidora de nivel y tapón de llenado.</a:t>
            </a:r>
          </a:p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Espere unos minutos con el motro detenido y vuelva a medir el nivel de aceite a través de la varilla medidora de nivel de aceite.</a:t>
            </a:r>
          </a:p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Saque la varilla y límpiela, introduzcula nuevamente, y vuelva a sacarla para ver el nivel de aceite correcto en el carter.</a:t>
            </a:r>
          </a:p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Por último, monte los protectores del motor correspondientes si es que existen.</a:t>
            </a:r>
          </a:p>
          <a:p>
            <a:pPr marL="361950" indent="-361950" algn="just">
              <a:lnSpc>
                <a:spcPts val="1960"/>
              </a:lnSpc>
              <a:buFont typeface="+mj-lt"/>
              <a:buAutoNum type="arabicPeriod" startAt="9"/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 aceite drenado del motor, debe acopiarse en un lugar exclusivo y determinado para evitar contaminación. Este aceite usado será retirado del lugar por empresas certificadas para realizar esta operación.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Imagen 6" descr="MEDIO NIÑ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00" y="2136104"/>
            <a:ext cx="1992252" cy="38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1;p3"/>
          <p:cNvSpPr/>
          <p:nvPr/>
        </p:nvSpPr>
        <p:spPr>
          <a:xfrm>
            <a:off x="481781" y="1887795"/>
            <a:ext cx="4090219" cy="3116824"/>
          </a:xfrm>
          <a:prstGeom prst="roundRect">
            <a:avLst>
              <a:gd name="adj" fmla="val 8420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99;p3"/>
          <p:cNvSpPr txBox="1"/>
          <p:nvPr/>
        </p:nvSpPr>
        <p:spPr>
          <a:xfrm>
            <a:off x="1095637" y="2880851"/>
            <a:ext cx="2923654" cy="11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dirty="0">
                <a:latin typeface="Calibri"/>
                <a:ea typeface="Calibri"/>
                <a:cs typeface="Calibri"/>
              </a:rPr>
              <a:t>Inspeccionar y diagnosticar averías y fallas en el funcionamiento mecánico, eléctrico o electrónico de vehículos motorizados, identificando el o los sistemas y componentes comprometidos, realizando mediciones y controles de verificación de distintas magnitudes mediante instrumentos análogos y digitales, con referencia a las especificaciones técnicas del fabricante.</a:t>
            </a: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5" y="1796210"/>
            <a:ext cx="719661" cy="686189"/>
          </a:xfrm>
          <a:prstGeom prst="rect">
            <a:avLst/>
          </a:prstGeom>
        </p:spPr>
      </p:pic>
      <p:sp>
        <p:nvSpPr>
          <p:cNvPr id="20" name="Google Shape;95;p3"/>
          <p:cNvSpPr txBox="1"/>
          <p:nvPr/>
        </p:nvSpPr>
        <p:spPr>
          <a:xfrm>
            <a:off x="375975" y="1373700"/>
            <a:ext cx="4864619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85" y="2354963"/>
            <a:ext cx="5849284" cy="44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_tradnl" sz="2000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CAMBIO DE</a:t>
              </a:r>
              <a:r>
                <a:rPr lang="es-ES_tradnl" sz="2000" b="0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2000" b="1" i="0" u="none" strike="noStrike" cap="none" dirty="0" smtClean="0">
                  <a:solidFill>
                    <a:srgbClr val="741B47"/>
                  </a:solidFill>
                  <a:latin typeface="Calibri"/>
                  <a:ea typeface="Calibri"/>
                  <a:cs typeface="Calibri"/>
                  <a:sym typeface="Calibri"/>
                </a:rPr>
                <a:t>ACEITE Y FILTRO</a:t>
              </a:r>
              <a:endParaRPr b="1" dirty="0"/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>
                  <a:solidFill>
                    <a:srgbClr val="7638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pic>
        <p:nvPicPr>
          <p:cNvPr id="17" name="Google Shape;39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474949"/>
            <a:ext cx="3854921" cy="365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7" y="5029930"/>
            <a:ext cx="1806825" cy="13482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375977" y="1342004"/>
            <a:ext cx="198376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ED423D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3100" b="1" i="0" u="none" strike="noStrike" cap="none">
              <a:solidFill>
                <a:srgbClr val="ED42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9"/>
          <p:cNvSpPr txBox="1"/>
          <p:nvPr/>
        </p:nvSpPr>
        <p:spPr>
          <a:xfrm>
            <a:off x="1229039" y="1922016"/>
            <a:ext cx="79346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inflamables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máxima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precaución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 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combustible de los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vehículo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bomba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combustible,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mangueras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inyección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9"/>
          <p:cNvSpPr txBox="1"/>
          <p:nvPr/>
        </p:nvSpPr>
        <p:spPr>
          <a:xfrm>
            <a:off x="1229039" y="2672931"/>
            <a:ext cx="766915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la vista: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antiparras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partículas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ojos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aceites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líquidos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refrigerantes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virutas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disco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9"/>
          <p:cNvSpPr txBox="1"/>
          <p:nvPr/>
        </p:nvSpPr>
        <p:spPr>
          <a:xfrm>
            <a:off x="1229039" y="4508604"/>
            <a:ext cx="7865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los pies: </a:t>
            </a:r>
            <a:r>
              <a:rPr lang="en-US" sz="14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zapatos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al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exista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riesgo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pesados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9"/>
          <p:cNvSpPr txBox="1"/>
          <p:nvPr/>
        </p:nvSpPr>
        <p:spPr>
          <a:xfrm>
            <a:off x="1229039" y="5298844"/>
            <a:ext cx="70300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Manipular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cuidadosamente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s-CL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Asegurar la integridad física </a:t>
            </a:r>
            <a:r>
              <a:rPr lang="es-CL" dirty="0">
                <a:latin typeface="Calibri"/>
                <a:ea typeface="Calibri"/>
                <a:cs typeface="Calibri"/>
                <a:sym typeface="Calibri"/>
              </a:rPr>
              <a:t>propia y del grupo de trabajo</a:t>
            </a:r>
            <a:r>
              <a:rPr lang="es-CL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Circular solo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zonas</a:t>
            </a:r>
            <a:r>
              <a:rPr lang="en-US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latin typeface="Calibri"/>
                <a:ea typeface="Calibri"/>
                <a:cs typeface="Calibri"/>
                <a:sym typeface="Calibri"/>
              </a:rPr>
              <a:t>demarcadas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CL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9"/>
          <p:cNvSpPr txBox="1"/>
          <p:nvPr/>
        </p:nvSpPr>
        <p:spPr>
          <a:xfrm>
            <a:off x="1229039" y="6272147"/>
            <a:ext cx="3883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desarrollarse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bajo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 dirty="0" err="1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supervisión</a:t>
            </a:r>
            <a:r>
              <a:rPr lang="en-US" sz="1400" b="1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la persona a cargo del taller o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9"/>
          <p:cNvGrpSpPr/>
          <p:nvPr/>
        </p:nvGrpSpPr>
        <p:grpSpPr>
          <a:xfrm>
            <a:off x="-4655" y="1788831"/>
            <a:ext cx="1135367" cy="783005"/>
            <a:chOff x="-4655" y="1877319"/>
            <a:chExt cx="1135367" cy="783005"/>
          </a:xfrm>
        </p:grpSpPr>
        <p:sp>
          <p:nvSpPr>
            <p:cNvPr id="412" name="Google Shape;412;p19"/>
            <p:cNvSpPr/>
            <p:nvPr/>
          </p:nvSpPr>
          <p:spPr>
            <a:xfrm rot="5400000">
              <a:off x="171526" y="1701138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3" name="Google Shape;413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7197" y="2035280"/>
              <a:ext cx="629465" cy="530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4" name="Google Shape;414;p19"/>
          <p:cNvSpPr txBox="1"/>
          <p:nvPr/>
        </p:nvSpPr>
        <p:spPr>
          <a:xfrm>
            <a:off x="1229039" y="3536692"/>
            <a:ext cx="78658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obligatoria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i="0" u="none" strike="noStrike" cap="none" dirty="0" err="1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manos</a:t>
            </a:r>
            <a:r>
              <a:rPr lang="en-US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guantes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manipulen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motor,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desarme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grpSp>
        <p:nvGrpSpPr>
          <p:cNvPr id="415" name="Google Shape;415;p19"/>
          <p:cNvGrpSpPr/>
          <p:nvPr/>
        </p:nvGrpSpPr>
        <p:grpSpPr>
          <a:xfrm>
            <a:off x="-4655" y="2661654"/>
            <a:ext cx="1135367" cy="783005"/>
            <a:chOff x="-4655" y="2735448"/>
            <a:chExt cx="1135367" cy="783005"/>
          </a:xfrm>
        </p:grpSpPr>
        <p:sp>
          <p:nvSpPr>
            <p:cNvPr id="416" name="Google Shape;416;p19"/>
            <p:cNvSpPr/>
            <p:nvPr/>
          </p:nvSpPr>
          <p:spPr>
            <a:xfrm rot="5400000">
              <a:off x="171526" y="2559267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7" name="Google Shape;417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1947" y="2879412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8" name="Google Shape;418;p19"/>
          <p:cNvGrpSpPr/>
          <p:nvPr/>
        </p:nvGrpSpPr>
        <p:grpSpPr>
          <a:xfrm>
            <a:off x="-4655" y="3534477"/>
            <a:ext cx="1135367" cy="783005"/>
            <a:chOff x="-4655" y="3593577"/>
            <a:chExt cx="1135367" cy="783005"/>
          </a:xfrm>
        </p:grpSpPr>
        <p:sp>
          <p:nvSpPr>
            <p:cNvPr id="419" name="Google Shape;419;p19"/>
            <p:cNvSpPr/>
            <p:nvPr/>
          </p:nvSpPr>
          <p:spPr>
            <a:xfrm rot="5400000">
              <a:off x="171526" y="3417396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0" name="Google Shape;420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0751" y="3729725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1" name="Google Shape;421;p19"/>
          <p:cNvGrpSpPr/>
          <p:nvPr/>
        </p:nvGrpSpPr>
        <p:grpSpPr>
          <a:xfrm>
            <a:off x="-4655" y="4407300"/>
            <a:ext cx="1135367" cy="783005"/>
            <a:chOff x="-4655" y="4451706"/>
            <a:chExt cx="1135367" cy="783005"/>
          </a:xfrm>
        </p:grpSpPr>
        <p:sp>
          <p:nvSpPr>
            <p:cNvPr id="422" name="Google Shape;422;p19"/>
            <p:cNvSpPr/>
            <p:nvPr/>
          </p:nvSpPr>
          <p:spPr>
            <a:xfrm rot="5400000">
              <a:off x="171526" y="4275525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3" name="Google Shape;423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2982" y="45906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4" name="Google Shape;424;p19"/>
          <p:cNvGrpSpPr/>
          <p:nvPr/>
        </p:nvGrpSpPr>
        <p:grpSpPr>
          <a:xfrm>
            <a:off x="-4655" y="6167965"/>
            <a:ext cx="1135367" cy="783005"/>
            <a:chOff x="-4655" y="6167965"/>
            <a:chExt cx="1135367" cy="783005"/>
          </a:xfrm>
        </p:grpSpPr>
        <p:sp>
          <p:nvSpPr>
            <p:cNvPr id="425" name="Google Shape;425;p19"/>
            <p:cNvSpPr/>
            <p:nvPr/>
          </p:nvSpPr>
          <p:spPr>
            <a:xfrm rot="5400000">
              <a:off x="171526" y="599178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6" name="Google Shape;426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8928" y="6295340"/>
              <a:ext cx="666001" cy="5613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7" name="Google Shape;427;p19"/>
          <p:cNvGrpSpPr/>
          <p:nvPr/>
        </p:nvGrpSpPr>
        <p:grpSpPr>
          <a:xfrm>
            <a:off x="-4655" y="5117148"/>
            <a:ext cx="1193246" cy="1156253"/>
            <a:chOff x="-4655" y="5146860"/>
            <a:chExt cx="1193246" cy="1156253"/>
          </a:xfrm>
        </p:grpSpPr>
        <p:sp>
          <p:nvSpPr>
            <p:cNvPr id="428" name="Google Shape;428;p19"/>
            <p:cNvSpPr/>
            <p:nvPr/>
          </p:nvSpPr>
          <p:spPr>
            <a:xfrm rot="5400000">
              <a:off x="171526" y="5133654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9" name="Google Shape;429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2193866">
              <a:off x="141403" y="5342117"/>
              <a:ext cx="908505" cy="7657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3" name="Google Shape;43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11105" y="4810371"/>
            <a:ext cx="4327510" cy="335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4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8464" y="2370247"/>
            <a:ext cx="4539997" cy="53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45;p20"/>
          <p:cNvSpPr txBox="1"/>
          <p:nvPr/>
        </p:nvSpPr>
        <p:spPr>
          <a:xfrm>
            <a:off x="958647" y="3356277"/>
            <a:ext cx="470473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es-ES" sz="2000" b="1" i="0" u="none" strike="noStrike" cap="none" dirty="0" smtClean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ACEITE Y FILTRO</a:t>
            </a:r>
            <a:endParaRPr b="1" dirty="0" smtClean="0">
              <a:solidFill>
                <a:srgbClr val="8000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realizaremos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sugerimos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las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sz="16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van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Adjuntas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la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entregará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8;p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6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7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1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2940" y="2710743"/>
            <a:ext cx="5190655" cy="4917756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45;p20"/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_tradnl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es-ES_tradnl" sz="2000" b="1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ACEITE Y FILTRO</a:t>
            </a:r>
            <a:endParaRPr lang="es-ES_tradnl" sz="2000" b="1" dirty="0">
              <a:solidFill>
                <a:srgbClr val="800000"/>
              </a:solidFill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741B47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93" y="4159041"/>
            <a:ext cx="673176" cy="603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 sz="3100" b="1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506729" y="6208822"/>
            <a:ext cx="5388800" cy="198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sz="21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1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experiencias</a:t>
            </a:r>
            <a:r>
              <a:rPr lang="en-US" sz="2100" b="1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sz="2100" b="0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compañeros</a:t>
            </a:r>
            <a:r>
              <a:rPr lang="en-US" sz="2100" b="0" i="0" u="none" strike="noStrike" cap="none" dirty="0">
                <a:solidFill>
                  <a:srgbClr val="76384D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000" b="0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ALGUNAS PREGUNTAS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4"/>
          <p:cNvGrpSpPr/>
          <p:nvPr/>
        </p:nvGrpSpPr>
        <p:grpSpPr>
          <a:xfrm>
            <a:off x="375767" y="3108099"/>
            <a:ext cx="5745381" cy="669457"/>
            <a:chOff x="442650" y="4079977"/>
            <a:chExt cx="5745381" cy="1155550"/>
          </a:xfrm>
        </p:grpSpPr>
        <p:sp>
          <p:nvSpPr>
            <p:cNvPr id="131" name="Google Shape;131;p4"/>
            <p:cNvSpPr txBox="1"/>
            <p:nvPr/>
          </p:nvSpPr>
          <p:spPr>
            <a:xfrm>
              <a:off x="747531" y="4416252"/>
              <a:ext cx="54405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800"/>
              </a:pPr>
              <a:r>
                <a:rPr lang="es-ES_tradnl" sz="1800" dirty="0">
                  <a:latin typeface="Calibri"/>
                  <a:ea typeface="Calibri"/>
                  <a:cs typeface="Calibri"/>
                  <a:sym typeface="Calibri"/>
                </a:rPr>
                <a:t>¿Qué es un </a:t>
              </a:r>
              <a:r>
                <a:rPr lang="es-ES_tradnl" sz="1800" dirty="0" smtClean="0">
                  <a:latin typeface="Calibri"/>
                  <a:ea typeface="Calibri"/>
                  <a:cs typeface="Calibri"/>
                  <a:sym typeface="Calibri"/>
                </a:rPr>
                <a:t>mantenimiento preventivo?</a:t>
              </a:r>
              <a:endParaRPr lang="es-ES_tradnl"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42650" y="4079977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375767" y="2363194"/>
            <a:ext cx="519250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CAMBIO DE ACEITE Y FILTRO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2805799"/>
            <a:ext cx="441960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425" y="1315762"/>
            <a:ext cx="2670048" cy="5675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30;p4"/>
          <p:cNvGrpSpPr/>
          <p:nvPr/>
        </p:nvGrpSpPr>
        <p:grpSpPr>
          <a:xfrm>
            <a:off x="375767" y="4148620"/>
            <a:ext cx="5650725" cy="669457"/>
            <a:chOff x="442650" y="4079977"/>
            <a:chExt cx="5650725" cy="1155550"/>
          </a:xfrm>
        </p:grpSpPr>
        <p:sp>
          <p:nvSpPr>
            <p:cNvPr id="16" name="Google Shape;131;p4"/>
            <p:cNvSpPr txBox="1"/>
            <p:nvPr/>
          </p:nvSpPr>
          <p:spPr>
            <a:xfrm>
              <a:off x="747531" y="4416252"/>
              <a:ext cx="5214881" cy="48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800"/>
              </a:pPr>
              <a:r>
                <a:rPr lang="es-ES_tradnl" sz="1800" dirty="0" smtClean="0">
                  <a:latin typeface="Calibri"/>
                  <a:ea typeface="Calibri"/>
                  <a:cs typeface="Calibri"/>
                  <a:sym typeface="Calibri"/>
                </a:rPr>
                <a:t>¿De qué depende la realización del cambio de aceite y filtro?</a:t>
              </a:r>
              <a:endParaRPr lang="es-ES_tradnl"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2;p4"/>
            <p:cNvSpPr/>
            <p:nvPr/>
          </p:nvSpPr>
          <p:spPr>
            <a:xfrm>
              <a:off x="442650" y="4079977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3846320"/>
            <a:ext cx="441960" cy="438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30;p4"/>
          <p:cNvGrpSpPr/>
          <p:nvPr/>
        </p:nvGrpSpPr>
        <p:grpSpPr>
          <a:xfrm>
            <a:off x="375767" y="5204912"/>
            <a:ext cx="5650725" cy="669457"/>
            <a:chOff x="442650" y="4079977"/>
            <a:chExt cx="5650725" cy="1155550"/>
          </a:xfrm>
        </p:grpSpPr>
        <p:sp>
          <p:nvSpPr>
            <p:cNvPr id="20" name="Google Shape;131;p4"/>
            <p:cNvSpPr txBox="1"/>
            <p:nvPr/>
          </p:nvSpPr>
          <p:spPr>
            <a:xfrm>
              <a:off x="747531" y="4416252"/>
              <a:ext cx="5286600" cy="482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SzPts val="1800"/>
              </a:pPr>
              <a:r>
                <a:rPr lang="es-ES_tradnl" sz="1800" dirty="0" smtClean="0">
                  <a:latin typeface="Calibri"/>
                  <a:ea typeface="Calibri"/>
                  <a:cs typeface="Calibri"/>
                  <a:sym typeface="Calibri"/>
                </a:rPr>
                <a:t>¿Has tenido experiencia previa, realizando el cambio de aceite y filtro en </a:t>
              </a:r>
              <a:r>
                <a:rPr lang="es-ES_tradnl" sz="1800" smtClean="0">
                  <a:latin typeface="Calibri"/>
                  <a:ea typeface="Calibri"/>
                  <a:cs typeface="Calibri"/>
                  <a:sym typeface="Calibri"/>
                </a:rPr>
                <a:t>un automóvil?</a:t>
              </a:r>
              <a:endParaRPr lang="es-ES_tradnl" sz="18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2;p4"/>
            <p:cNvSpPr/>
            <p:nvPr/>
          </p:nvSpPr>
          <p:spPr>
            <a:xfrm>
              <a:off x="442650" y="4079977"/>
              <a:ext cx="5650725" cy="115555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512" y="4902612"/>
            <a:ext cx="441960" cy="43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063481" y="3088868"/>
            <a:ext cx="5095870" cy="3272518"/>
          </a:xfrm>
          <a:prstGeom prst="roundRect">
            <a:avLst>
              <a:gd name="adj" fmla="val 51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507367" y="3460414"/>
            <a:ext cx="444672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dirty="0">
                <a:latin typeface="Calibri" charset="0"/>
                <a:ea typeface="Calibri" charset="0"/>
                <a:cs typeface="Calibri" charset="0"/>
              </a:rPr>
              <a:t>Identificarás el mantenimiento preventivo de cambio de aceite y filtro, de acuerdo a lo propuesto en el manual del fabricante</a:t>
            </a:r>
            <a:r>
              <a:rPr lang="es-ES" sz="18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s-ES" sz="1800" dirty="0" smtClean="0">
              <a:latin typeface="Calibri"/>
              <a:cs typeface="Calibri"/>
            </a:endParaRPr>
          </a:p>
          <a:p>
            <a:endParaRPr lang="es-ES" sz="1800" dirty="0" smtClean="0">
              <a:latin typeface="Calibri"/>
              <a:cs typeface="Calibri"/>
            </a:endParaRPr>
          </a:p>
          <a:p>
            <a:endParaRPr lang="es-ES" sz="1800" dirty="0" smtClean="0">
              <a:latin typeface="Calibri"/>
              <a:cs typeface="Calibri"/>
            </a:endParaRPr>
          </a:p>
          <a:p>
            <a:r>
              <a:rPr lang="es-ES" sz="1800" dirty="0" smtClean="0">
                <a:latin typeface="Calibri" charset="0"/>
                <a:ea typeface="Calibri" charset="0"/>
                <a:cs typeface="Calibri" charset="0"/>
              </a:rPr>
              <a:t>Aplicarás </a:t>
            </a:r>
            <a:r>
              <a:rPr lang="es-ES" sz="1800" dirty="0">
                <a:latin typeface="Calibri" charset="0"/>
                <a:ea typeface="Calibri" charset="0"/>
                <a:cs typeface="Calibri" charset="0"/>
              </a:rPr>
              <a:t>el mantenimiento preventivo a un automóvil, considerando el cambio de aceite y de filtro, según lo propuesto en el manual de servicio.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880053" y="3480436"/>
            <a:ext cx="376200" cy="385800"/>
            <a:chOff x="8933845" y="3480600"/>
            <a:chExt cx="376200" cy="385800"/>
          </a:xfrm>
        </p:grpSpPr>
        <p:sp>
          <p:nvSpPr>
            <p:cNvPr id="160" name="Google Shape;160;p5"/>
            <p:cNvSpPr/>
            <p:nvPr/>
          </p:nvSpPr>
          <p:spPr>
            <a:xfrm>
              <a:off x="8933845" y="348060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8943370" y="348060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3880053" y="4872892"/>
            <a:ext cx="376200" cy="385800"/>
            <a:chOff x="8933845" y="4794482"/>
            <a:chExt cx="376200" cy="385800"/>
          </a:xfrm>
        </p:grpSpPr>
        <p:sp>
          <p:nvSpPr>
            <p:cNvPr id="162" name="Google Shape;162;p5"/>
            <p:cNvSpPr/>
            <p:nvPr/>
          </p:nvSpPr>
          <p:spPr>
            <a:xfrm>
              <a:off x="8933845" y="4794482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8943370" y="4794482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1" y="2367775"/>
            <a:ext cx="2965718" cy="4328991"/>
          </a:xfrm>
          <a:prstGeom prst="rect">
            <a:avLst/>
          </a:prstGeom>
        </p:spPr>
      </p:pic>
      <p:sp>
        <p:nvSpPr>
          <p:cNvPr id="26" name="Google Shape;154;p5"/>
          <p:cNvSpPr txBox="1"/>
          <p:nvPr/>
        </p:nvSpPr>
        <p:spPr>
          <a:xfrm>
            <a:off x="4063852" y="2576445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</a:t>
            </a:r>
            <a:r>
              <a:rPr lang="es-CL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condiciones </a:t>
            </a:r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en-US" sz="2000" b="1" i="0" u="none" strike="noStrike" cap="none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</a:t>
            </a:r>
            <a:endParaRPr sz="2000" b="1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68;p5"/>
          <p:cNvSpPr txBox="1"/>
          <p:nvPr/>
        </p:nvSpPr>
        <p:spPr>
          <a:xfrm>
            <a:off x="4030974" y="122116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dirty="0" smtClean="0">
                <a:solidFill>
                  <a:srgbClr val="BA9BA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5000" b="0" i="0" u="none" strike="noStrike" cap="none" dirty="0">
              <a:solidFill>
                <a:srgbClr val="BA9B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PREVENTIVO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72A6BD7-19C0-FB4D-94C4-F4DA82C58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75" y="4356378"/>
            <a:ext cx="4741444" cy="2379159"/>
          </a:xfrm>
          <a:prstGeom prst="roundRect">
            <a:avLst/>
          </a:prstGeom>
          <a:ln>
            <a:noFill/>
          </a:ln>
        </p:spPr>
      </p:pic>
      <p:sp>
        <p:nvSpPr>
          <p:cNvPr id="19" name="Rectángulo redondeado"/>
          <p:cNvSpPr/>
          <p:nvPr/>
        </p:nvSpPr>
        <p:spPr>
          <a:xfrm>
            <a:off x="452176" y="2325239"/>
            <a:ext cx="8673718" cy="1860505"/>
          </a:xfrm>
          <a:prstGeom prst="roundRect">
            <a:avLst>
              <a:gd name="adj" fmla="val 16926"/>
            </a:avLst>
          </a:prstGeom>
          <a:solidFill>
            <a:srgbClr val="E9E1E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0" name="Rectángulo 19"/>
          <p:cNvSpPr/>
          <p:nvPr/>
        </p:nvSpPr>
        <p:spPr>
          <a:xfrm>
            <a:off x="788670" y="2495873"/>
            <a:ext cx="7882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 refiere a aquel tipo de mantenimiento que se realiza según pauta de mantención, y tiene como objetivo principal evitar que el motor presente fallas durante cierta cantidad de kilómetros, meses u horas de trabajo según el tipo de motor, ya que el motor puede ser: </a:t>
            </a:r>
            <a:endParaRPr lang="es-CL" sz="1600" dirty="0" smtClean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 algn="just">
              <a:buClr>
                <a:srgbClr val="741B47"/>
              </a:buClr>
              <a:buFont typeface="Arial" charset="0"/>
              <a:buChar char="•"/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Montado en un vehículo.</a:t>
            </a:r>
          </a:p>
          <a:p>
            <a:pPr marL="285750" indent="-285750" algn="just">
              <a:buClr>
                <a:srgbClr val="741B47"/>
              </a:buClr>
              <a:buFont typeface="Arial" charset="0"/>
              <a:buChar char="•"/>
            </a:pPr>
            <a:r>
              <a:rPr lang="es-CL" sz="1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Estacionario.</a:t>
            </a:r>
            <a:endParaRPr lang="es-CL" sz="1600" dirty="0">
              <a:solidFill>
                <a:schemeClr val="bg2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Imagen 5" descr="MONA SEÑALAND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716" y="3361055"/>
            <a:ext cx="3939138" cy="43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"/>
          <p:cNvSpPr/>
          <p:nvPr/>
        </p:nvSpPr>
        <p:spPr>
          <a:xfrm>
            <a:off x="452175" y="2336240"/>
            <a:ext cx="8686523" cy="3067034"/>
          </a:xfrm>
          <a:prstGeom prst="roundRect">
            <a:avLst>
              <a:gd name="adj" fmla="val 9418"/>
            </a:avLst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401"/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PREVENTIVO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816159" y="2505071"/>
            <a:ext cx="7889759" cy="2555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38" rIns="45738">
            <a:spAutoFit/>
          </a:bodyPr>
          <a:lstStyle/>
          <a:p>
            <a:pPr>
              <a:buClr>
                <a:srgbClr val="741B47"/>
              </a:buClr>
              <a:buSzPct val="100000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Este tipo de mantenimiento se realiza a cada sistema asociado al motor, es decir, a los siguientes sistemas:</a:t>
            </a:r>
          </a:p>
          <a:p>
            <a:pPr marL="343037" indent="-343037">
              <a:buClr>
                <a:srgbClr val="741B47"/>
              </a:buClr>
              <a:buSzPct val="100000"/>
              <a:buFont typeface="Arial" charset="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1601" dirty="0" smtClean="0">
              <a:latin typeface="Calibri" charset="0"/>
              <a:ea typeface="Calibri" charset="0"/>
              <a:cs typeface="Calibri" charset="0"/>
            </a:endParaRPr>
          </a:p>
          <a:p>
            <a:pPr marL="343037" indent="-343037">
              <a:buClr>
                <a:srgbClr val="741B47"/>
              </a:buClr>
              <a:buSzPct val="100000"/>
              <a:buFont typeface="Arial" charset="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es-ES" sz="1601" dirty="0">
              <a:latin typeface="Calibri" charset="0"/>
              <a:ea typeface="Calibri" charset="0"/>
              <a:cs typeface="Calibri" charset="0"/>
            </a:endParaRPr>
          </a:p>
          <a:p>
            <a:pPr marL="343037" indent="-343037">
              <a:buClr>
                <a:srgbClr val="741B47"/>
              </a:buClr>
              <a:buSzPct val="100000"/>
              <a:buFont typeface="Arial" charset="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60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Sistema de lubricación.</a:t>
            </a:r>
          </a:p>
          <a:p>
            <a:pPr marL="343037" indent="-343037">
              <a:buClr>
                <a:srgbClr val="741B47"/>
              </a:buClr>
              <a:buSzPct val="100000"/>
              <a:buFont typeface="Arial" charset="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60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Sistema de refrigeración.</a:t>
            </a:r>
          </a:p>
          <a:p>
            <a:pPr marL="343037" indent="-343037">
              <a:buClr>
                <a:srgbClr val="741B47"/>
              </a:buClr>
              <a:buSzPct val="100000"/>
              <a:buFont typeface="Arial" charset="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60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Sistema </a:t>
            </a:r>
            <a:r>
              <a:rPr lang="es-ES" sz="160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 admisión de aire al motor.</a:t>
            </a:r>
            <a:endParaRPr 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3037" indent="-343037">
              <a:buClr>
                <a:srgbClr val="741B47"/>
              </a:buClr>
              <a:buSzPct val="100000"/>
              <a:buFont typeface="Arial" charset="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60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Sistema </a:t>
            </a:r>
            <a:r>
              <a:rPr lang="es-ES" sz="160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 encendido del motor.</a:t>
            </a:r>
            <a:endParaRPr 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3037" indent="-343037">
              <a:buClr>
                <a:srgbClr val="741B47"/>
              </a:buClr>
              <a:buSzPct val="100000"/>
              <a:buFont typeface="Arial" charset="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60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Sistema </a:t>
            </a:r>
            <a:r>
              <a:rPr lang="es-ES" sz="160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 combustible del motor. </a:t>
            </a:r>
            <a:endParaRPr 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3037" indent="-343037">
              <a:buClr>
                <a:srgbClr val="741B47"/>
              </a:buClr>
              <a:buSzPct val="100000"/>
              <a:buFont typeface="Arial" charset="0"/>
              <a:buChar char="•"/>
              <a:defRPr sz="16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60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Sistema </a:t>
            </a:r>
            <a:r>
              <a:rPr lang="es-ES" sz="160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de distribución de válvulas del motor.</a:t>
            </a:r>
            <a:endParaRPr lang="es-CL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8186" y="3384504"/>
            <a:ext cx="3742686" cy="43752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47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EJEMPLO DE </a:t>
            </a: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MANTENIMIENTO PREVENTIVO</a:t>
            </a:r>
            <a:endParaRPr lang="de-DE" sz="2800" b="1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44" y="1807704"/>
            <a:ext cx="6497362" cy="50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3;p6"/>
          <p:cNvSpPr/>
          <p:nvPr/>
        </p:nvSpPr>
        <p:spPr>
          <a:xfrm>
            <a:off x="261597" y="2253059"/>
            <a:ext cx="5641279" cy="1049361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78;p6"/>
          <p:cNvSpPr txBox="1"/>
          <p:nvPr/>
        </p:nvSpPr>
        <p:spPr>
          <a:xfrm>
            <a:off x="452175" y="1085145"/>
            <a:ext cx="8950500" cy="84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CAMBIO DE </a:t>
            </a:r>
            <a:r>
              <a:rPr lang="de-DE" sz="2800" b="1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ACEITE Y FILTRO DE ACEITE DE MOTOR</a:t>
            </a:r>
            <a:endParaRPr lang="de-DE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74;p6"/>
          <p:cNvSpPr txBox="1"/>
          <p:nvPr/>
        </p:nvSpPr>
        <p:spPr>
          <a:xfrm>
            <a:off x="550992" y="2362261"/>
            <a:ext cx="519312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Como se menciona en la pauta de mantención, debe efectuarse cada cierto kilometraje de recorrido o tiempo de uso.</a:t>
            </a:r>
          </a:p>
        </p:txBody>
      </p:sp>
      <p:pic>
        <p:nvPicPr>
          <p:cNvPr id="8" name="Picture 4" descr="lubrificação copy">
            <a:extLst>
              <a:ext uri="{FF2B5EF4-FFF2-40B4-BE49-F238E27FC236}">
                <a16:creationId xmlns="" xmlns:a16="http://schemas.microsoft.com/office/drawing/2014/main" id="{F7D2DC42-D543-A54B-BB73-EF18E484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61" y="2865178"/>
            <a:ext cx="3419592" cy="351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73;p6"/>
          <p:cNvSpPr/>
          <p:nvPr/>
        </p:nvSpPr>
        <p:spPr>
          <a:xfrm>
            <a:off x="261597" y="3504279"/>
            <a:ext cx="5641279" cy="1264204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4;p6"/>
          <p:cNvSpPr txBox="1"/>
          <p:nvPr/>
        </p:nvSpPr>
        <p:spPr>
          <a:xfrm>
            <a:off x="550992" y="3613481"/>
            <a:ext cx="519312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 momento de efectuar el cambio de aceite, es de suma importancia saber que tipo de aceite y filtro utiliza el motor, por lo tanto, se deberá recurrir al Manual de Servicio para obtener dicha información. </a:t>
            </a:r>
          </a:p>
        </p:txBody>
      </p:sp>
      <p:sp>
        <p:nvSpPr>
          <p:cNvPr id="13" name="Google Shape;173;p6"/>
          <p:cNvSpPr/>
          <p:nvPr/>
        </p:nvSpPr>
        <p:spPr>
          <a:xfrm>
            <a:off x="261597" y="4936867"/>
            <a:ext cx="5641279" cy="1049361"/>
          </a:xfrm>
          <a:prstGeom prst="roundRect">
            <a:avLst>
              <a:gd name="adj" fmla="val 16792"/>
            </a:avLst>
          </a:prstGeom>
          <a:solidFill>
            <a:srgbClr val="E9E1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74;p6"/>
          <p:cNvSpPr txBox="1"/>
          <p:nvPr/>
        </p:nvSpPr>
        <p:spPr>
          <a:xfrm>
            <a:off x="550992" y="5046069"/>
            <a:ext cx="519312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CL" sz="16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 continuación, se mostrará información importante sobre los filtros de aceite y lubricantes a utilizar en un motor, al momento de efectuar el cambio de aceite.</a:t>
            </a:r>
          </a:p>
        </p:txBody>
      </p:sp>
    </p:spTree>
    <p:extLst>
      <p:ext uri="{BB962C8B-B14F-4D97-AF65-F5344CB8AC3E}">
        <p14:creationId xmlns:p14="http://schemas.microsoft.com/office/powerpoint/2010/main" val="8143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2548</Words>
  <Application>Microsoft Office PowerPoint</Application>
  <PresentationFormat>Personalizado</PresentationFormat>
  <Paragraphs>270</Paragraphs>
  <Slides>33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Avenir Black</vt:lpstr>
      <vt:lpstr>Avenir Book</vt:lpstr>
      <vt:lpstr>Calibri</vt:lpstr>
      <vt:lpstr>Roboto</vt:lpstr>
      <vt:lpstr>Times New Roman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82</cp:revision>
  <cp:lastPrinted>2021-01-25T19:19:04Z</cp:lastPrinted>
  <dcterms:modified xsi:type="dcterms:W3CDTF">2021-01-29T05:11:55Z</dcterms:modified>
</cp:coreProperties>
</file>