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78" r:id="rId2"/>
    <p:sldId id="256" r:id="rId3"/>
    <p:sldId id="331" r:id="rId4"/>
    <p:sldId id="258" r:id="rId5"/>
    <p:sldId id="259" r:id="rId6"/>
    <p:sldId id="308" r:id="rId7"/>
    <p:sldId id="311" r:id="rId8"/>
    <p:sldId id="307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01" r:id="rId18"/>
    <p:sldId id="310" r:id="rId19"/>
    <p:sldId id="306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280" r:id="rId30"/>
    <p:sldId id="330" r:id="rId31"/>
    <p:sldId id="279" r:id="rId32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="" roundtripDataSignature="AMtx7mh+MoCbiEm9n32HqDIcp9MtFNenJA==" r:id="rId41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la Toledo" initials="" lastIdx="1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ED423D"/>
    <a:srgbClr val="76384D"/>
    <a:srgbClr val="E9E1E4"/>
    <a:srgbClr val="F9C4C3"/>
    <a:srgbClr val="C73F3D"/>
    <a:srgbClr val="F1E9C7"/>
    <a:srgbClr val="CCB038"/>
    <a:srgbClr val="BB9B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500"/>
  </p:normalViewPr>
  <p:slideViewPr>
    <p:cSldViewPr snapToGrid="0">
      <p:cViewPr varScale="1">
        <p:scale>
          <a:sx n="97" d="100"/>
          <a:sy n="97" d="100"/>
        </p:scale>
        <p:origin x="1146" y="72"/>
      </p:cViewPr>
      <p:guideLst>
        <p:guide orient="horz" pos="2381"/>
        <p:guide pos="30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1375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466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1578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0441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585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9172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1447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0757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423f9ec9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423f9ec9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9553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0491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5733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36c9504a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36c9504a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3473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7031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48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1814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730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7589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5440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36c9504a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36c9504a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54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36c9504a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36c9504a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601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8363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52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83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5176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7711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23f9ec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23f9ec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9650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cánica Automotriz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212950" y="1756550"/>
            <a:ext cx="9346500" cy="5602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74075" y="419800"/>
            <a:ext cx="1301316" cy="9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7725" y="6464000"/>
            <a:ext cx="747675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2;p13"/>
          <p:cNvSpPr txBox="1"/>
          <p:nvPr userDrawn="1"/>
        </p:nvSpPr>
        <p:spPr>
          <a:xfrm>
            <a:off x="1139100" y="834800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MÓDULO </a:t>
            </a:r>
            <a:r>
              <a:rPr lang="es-ES" sz="12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1</a:t>
            </a:r>
            <a:r>
              <a:rPr lang="x-none" sz="12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x-none" sz="1200" dirty="0">
                <a:solidFill>
                  <a:srgbClr val="741B47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| </a:t>
            </a:r>
            <a:r>
              <a:rPr lang="es-ES" sz="1200" dirty="0" smtClean="0">
                <a:solidFill>
                  <a:srgbClr val="741B47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AJUSTES DE MOTORES</a:t>
            </a:r>
            <a:endParaRPr sz="1200" dirty="0">
              <a:solidFill>
                <a:srgbClr val="741B47"/>
              </a:solidFill>
              <a:latin typeface="Calibri" panose="020F0502020204030204" pitchFamily="34" charset="0"/>
              <a:ea typeface="Roboto Medium"/>
              <a:cs typeface="Calibri" panose="020F0502020204030204" pitchFamily="34" charset="0"/>
              <a:sym typeface="Roboto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;p23"/>
          <p:cNvSpPr/>
          <p:nvPr userDrawn="1"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3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433441" y="6464000"/>
            <a:ext cx="690482" cy="6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17" name="Google Shape;12;p23"/>
          <p:cNvPicPr preferRelativeResize="0">
            <a:picLocks noChangeAspect="1"/>
          </p:cNvPicPr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8521706" y="6387272"/>
            <a:ext cx="830659" cy="7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  <p:sp>
        <p:nvSpPr>
          <p:cNvPr id="5" name="Google Shape;68;p14"/>
          <p:cNvSpPr txBox="1"/>
          <p:nvPr userDrawn="1"/>
        </p:nvSpPr>
        <p:spPr>
          <a:xfrm>
            <a:off x="8453450" y="280975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dirty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Actividad </a:t>
            </a:r>
            <a:r>
              <a:rPr lang="es-ES" sz="1200" dirty="0" smtClean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1</a:t>
            </a:r>
            <a:r>
              <a:rPr lang="x-none" sz="1200" dirty="0" smtClean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|</a:t>
            </a:r>
            <a:r>
              <a:rPr lang="x-none" sz="1600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2</a:t>
            </a:r>
            <a:endParaRPr sz="1600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6" name="Google Shape;69;p14">
            <a:extLst>
              <a:ext uri="{FF2B5EF4-FFF2-40B4-BE49-F238E27FC236}">
                <a16:creationId xmlns:a16="http://schemas.microsoft.com/office/drawing/2014/main" xmlns="" id="{C532FFAC-AC06-444C-B632-11E9C5CE2D17}"/>
              </a:ext>
            </a:extLst>
          </p:cNvPr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b="1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MÓDULO</a:t>
            </a:r>
            <a:r>
              <a:rPr lang="x-none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s-ES" dirty="0" smtClean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Ajuste de Motores</a:t>
            </a:r>
            <a:endParaRPr dirty="0">
              <a:solidFill>
                <a:srgbClr val="FFFFFF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" name="Google Shape;53;p28"/>
          <p:cNvSpPr txBox="1"/>
          <p:nvPr userDrawn="1"/>
        </p:nvSpPr>
        <p:spPr>
          <a:xfrm>
            <a:off x="375975" y="6881800"/>
            <a:ext cx="6786599" cy="31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       MECÁNICA AUTOMOTRIZ</a:t>
            </a:r>
            <a:r>
              <a:rPr dirty="0">
                <a:solidFill>
                  <a:srgbClr val="000000"/>
                </a:solidFill>
              </a:rPr>
              <a:t> | 3° </a:t>
            </a:r>
            <a:r>
              <a:rPr dirty="0" err="1">
                <a:solidFill>
                  <a:srgbClr val="000000"/>
                </a:solidFill>
              </a:rPr>
              <a:t>Medio</a:t>
            </a:r>
            <a:r>
              <a:rPr dirty="0">
                <a:solidFill>
                  <a:srgbClr val="000000"/>
                </a:solidFill>
              </a:rPr>
              <a:t> | </a:t>
            </a:r>
            <a:r>
              <a:rPr dirty="0" err="1">
                <a:solidFill>
                  <a:srgbClr val="000000"/>
                </a:solidFill>
              </a:rPr>
              <a:t>Presentación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34741" y="6881800"/>
            <a:ext cx="441115" cy="317118"/>
          </a:xfrm>
          <a:prstGeom prst="rect">
            <a:avLst/>
          </a:prstGeom>
        </p:spPr>
        <p:txBody>
          <a:bodyPr lIns="91424" tIns="91424" rIns="91424" bIns="91424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  <p:sp>
        <p:nvSpPr>
          <p:cNvPr id="7" name="Google Shape;68;p14"/>
          <p:cNvSpPr txBox="1"/>
          <p:nvPr userDrawn="1"/>
        </p:nvSpPr>
        <p:spPr>
          <a:xfrm>
            <a:off x="8453450" y="280975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dirty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Actividad </a:t>
            </a:r>
            <a:r>
              <a:rPr lang="es-ES" sz="1200" dirty="0" smtClean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1</a:t>
            </a:r>
            <a:r>
              <a:rPr lang="x-none" sz="1200" dirty="0" smtClean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|</a:t>
            </a:r>
            <a:r>
              <a:rPr lang="x-none" sz="1600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2</a:t>
            </a:r>
            <a:endParaRPr sz="1600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9" name="Google Shape;69;p14">
            <a:extLst>
              <a:ext uri="{FF2B5EF4-FFF2-40B4-BE49-F238E27FC236}">
                <a16:creationId xmlns:a16="http://schemas.microsoft.com/office/drawing/2014/main" xmlns="" id="{C532FFAC-AC06-444C-B632-11E9C5CE2D17}"/>
              </a:ext>
            </a:extLst>
          </p:cNvPr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b="1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MÓDULO</a:t>
            </a:r>
            <a:r>
              <a:rPr lang="x-none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s-ES" dirty="0" smtClean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Ajuste de Motores</a:t>
            </a:r>
            <a:endParaRPr dirty="0">
              <a:solidFill>
                <a:srgbClr val="FFFFFF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" name="Google Shape;53;p28"/>
          <p:cNvSpPr txBox="1"/>
          <p:nvPr userDrawn="1"/>
        </p:nvSpPr>
        <p:spPr>
          <a:xfrm>
            <a:off x="375975" y="6881800"/>
            <a:ext cx="6786599" cy="31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       MECÁNICA AUTOMOTRIZ</a:t>
            </a:r>
            <a:r>
              <a:rPr dirty="0">
                <a:solidFill>
                  <a:srgbClr val="000000"/>
                </a:solidFill>
              </a:rPr>
              <a:t> | 3° </a:t>
            </a:r>
            <a:r>
              <a:rPr dirty="0" err="1">
                <a:solidFill>
                  <a:srgbClr val="000000"/>
                </a:solidFill>
              </a:rPr>
              <a:t>Medio</a:t>
            </a:r>
            <a:r>
              <a:rPr dirty="0">
                <a:solidFill>
                  <a:srgbClr val="000000"/>
                </a:solidFill>
              </a:rPr>
              <a:t> | </a:t>
            </a:r>
            <a:r>
              <a:rPr dirty="0" err="1">
                <a:solidFill>
                  <a:srgbClr val="000000"/>
                </a:solidFill>
              </a:rPr>
              <a:t>Presentación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34741" y="6881800"/>
            <a:ext cx="441115" cy="317118"/>
          </a:xfrm>
          <a:prstGeom prst="rect">
            <a:avLst/>
          </a:prstGeom>
        </p:spPr>
        <p:txBody>
          <a:bodyPr lIns="91424" tIns="91424" rIns="91424" bIns="91424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BA9BA5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  <p:sp>
        <p:nvSpPr>
          <p:cNvPr id="6" name="Google Shape;68;p14"/>
          <p:cNvSpPr txBox="1"/>
          <p:nvPr userDrawn="1"/>
        </p:nvSpPr>
        <p:spPr>
          <a:xfrm>
            <a:off x="8453450" y="280975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dirty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Actividad </a:t>
            </a:r>
            <a:r>
              <a:rPr lang="es-ES" sz="1200" dirty="0" smtClean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1</a:t>
            </a:r>
            <a:r>
              <a:rPr lang="x-none" sz="1200" dirty="0" smtClean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|</a:t>
            </a:r>
            <a:r>
              <a:rPr lang="x-none" sz="1600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2</a:t>
            </a:r>
            <a:endParaRPr sz="1600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" name="Google Shape;69;p14">
            <a:extLst>
              <a:ext uri="{FF2B5EF4-FFF2-40B4-BE49-F238E27FC236}">
                <a16:creationId xmlns:a16="http://schemas.microsoft.com/office/drawing/2014/main" xmlns="" id="{C532FFAC-AC06-444C-B632-11E9C5CE2D17}"/>
              </a:ext>
            </a:extLst>
          </p:cNvPr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b="1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MÓDULO</a:t>
            </a:r>
            <a:r>
              <a:rPr lang="x-none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s-ES" dirty="0" smtClean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Ajuste de Motores</a:t>
            </a:r>
            <a:endParaRPr dirty="0">
              <a:solidFill>
                <a:srgbClr val="FFFFFF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" name="Google Shape;53;p28"/>
          <p:cNvSpPr txBox="1"/>
          <p:nvPr userDrawn="1"/>
        </p:nvSpPr>
        <p:spPr>
          <a:xfrm>
            <a:off x="375975" y="6881800"/>
            <a:ext cx="6786599" cy="31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       MECÁNICA AUTOMOTRIZ</a:t>
            </a:r>
            <a:r>
              <a:rPr dirty="0">
                <a:solidFill>
                  <a:srgbClr val="000000"/>
                </a:solidFill>
              </a:rPr>
              <a:t> | 3° </a:t>
            </a:r>
            <a:r>
              <a:rPr dirty="0" err="1">
                <a:solidFill>
                  <a:srgbClr val="000000"/>
                </a:solidFill>
              </a:rPr>
              <a:t>Medio</a:t>
            </a:r>
            <a:r>
              <a:rPr dirty="0">
                <a:solidFill>
                  <a:srgbClr val="000000"/>
                </a:solidFill>
              </a:rPr>
              <a:t> | </a:t>
            </a:r>
            <a:r>
              <a:rPr dirty="0" err="1">
                <a:solidFill>
                  <a:srgbClr val="000000"/>
                </a:solidFill>
              </a:rPr>
              <a:t>Presentación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53213" y="6881800"/>
            <a:ext cx="441115" cy="317118"/>
          </a:xfrm>
          <a:prstGeom prst="rect">
            <a:avLst/>
          </a:prstGeom>
        </p:spPr>
        <p:txBody>
          <a:bodyPr lIns="91424" tIns="91424" rIns="91424" bIns="91424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  <p:sp>
        <p:nvSpPr>
          <p:cNvPr id="7" name="Google Shape;68;p14"/>
          <p:cNvSpPr txBox="1"/>
          <p:nvPr userDrawn="1"/>
        </p:nvSpPr>
        <p:spPr>
          <a:xfrm>
            <a:off x="8453450" y="280975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dirty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Actividad </a:t>
            </a:r>
            <a:r>
              <a:rPr lang="es-ES" sz="1200" dirty="0" smtClean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1</a:t>
            </a:r>
            <a:r>
              <a:rPr lang="x-none" sz="1200" dirty="0" smtClean="0"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|</a:t>
            </a:r>
            <a:r>
              <a:rPr lang="x-none" sz="1600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2</a:t>
            </a:r>
            <a:endParaRPr sz="1600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9" name="Google Shape;69;p14">
            <a:extLst>
              <a:ext uri="{FF2B5EF4-FFF2-40B4-BE49-F238E27FC236}">
                <a16:creationId xmlns:a16="http://schemas.microsoft.com/office/drawing/2014/main" xmlns="" id="{C532FFAC-AC06-444C-B632-11E9C5CE2D17}"/>
              </a:ext>
            </a:extLst>
          </p:cNvPr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b="1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MÓDULO</a:t>
            </a:r>
            <a:r>
              <a:rPr lang="x-none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s-ES" dirty="0" smtClean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Ajuste de Motores</a:t>
            </a:r>
            <a:endParaRPr dirty="0">
              <a:solidFill>
                <a:srgbClr val="FFFFFF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" name="Google Shape;53;p28"/>
          <p:cNvSpPr txBox="1"/>
          <p:nvPr userDrawn="1"/>
        </p:nvSpPr>
        <p:spPr>
          <a:xfrm>
            <a:off x="375975" y="6881800"/>
            <a:ext cx="6786599" cy="31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       MECÁNICA AUTOMOTRIZ</a:t>
            </a:r>
            <a:r>
              <a:rPr dirty="0">
                <a:solidFill>
                  <a:srgbClr val="000000"/>
                </a:solidFill>
              </a:rPr>
              <a:t> | 3° </a:t>
            </a:r>
            <a:r>
              <a:rPr dirty="0" err="1">
                <a:solidFill>
                  <a:srgbClr val="000000"/>
                </a:solidFill>
              </a:rPr>
              <a:t>Medio</a:t>
            </a:r>
            <a:r>
              <a:rPr dirty="0">
                <a:solidFill>
                  <a:srgbClr val="000000"/>
                </a:solidFill>
              </a:rPr>
              <a:t> | </a:t>
            </a:r>
            <a:r>
              <a:rPr dirty="0" err="1">
                <a:solidFill>
                  <a:srgbClr val="000000"/>
                </a:solidFill>
              </a:rPr>
              <a:t>Presentación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34741" y="6881800"/>
            <a:ext cx="441115" cy="317118"/>
          </a:xfrm>
          <a:prstGeom prst="rect">
            <a:avLst/>
          </a:prstGeom>
        </p:spPr>
        <p:txBody>
          <a:bodyPr lIns="91424" tIns="91424" rIns="91424" bIns="91424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bg>
      <p:bgRef idx="1001">
        <a:schemeClr val="bg1"/>
      </p:bgRef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6"/>
          <p:cNvSpPr/>
          <p:nvPr userDrawn="1"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0;p6"/>
          <p:cNvSpPr/>
          <p:nvPr userDrawn="1"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2;p6"/>
          <p:cNvSpPr/>
          <p:nvPr userDrawn="1"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  <p:sp>
        <p:nvSpPr>
          <p:cNvPr id="11" name="Google Shape;33;p6"/>
          <p:cNvSpPr/>
          <p:nvPr userDrawn="1"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9006156" y="6854072"/>
            <a:ext cx="5832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575" tIns="109575" rIns="109575" bIns="10957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49" r:id="rId3"/>
    <p:sldLayoutId id="2147483650" r:id="rId4"/>
    <p:sldLayoutId id="2147483651" r:id="rId5"/>
    <p:sldLayoutId id="2147483652" r:id="rId6"/>
    <p:sldLayoutId id="2147483660" r:id="rId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hyperlink" Target="http://https/www.youtube.com/watch?v=0cO7sooMFAA&amp;ab_channel=Mec%C3%A1nicaEnAcci%C3%B3n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;p10"/>
          <p:cNvSpPr txBox="1">
            <a:spLocks/>
          </p:cNvSpPr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00" b="0" i="0" u="none" strike="noStrike" cap="none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s-CL"/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lang="es-CL" dirty="0"/>
          </a:p>
        </p:txBody>
      </p:sp>
      <p:sp>
        <p:nvSpPr>
          <p:cNvPr id="6" name="Google Shape;60;p13"/>
          <p:cNvSpPr txBox="1">
            <a:spLocks/>
          </p:cNvSpPr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s-CL" sz="1500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MÓDULO 1</a:t>
            </a:r>
          </a:p>
          <a:p>
            <a:endParaRPr lang="es-CL" sz="1500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2" name="Google Shape;61;p13"/>
          <p:cNvSpPr txBox="1">
            <a:spLocks/>
          </p:cNvSpPr>
          <p:nvPr/>
        </p:nvSpPr>
        <p:spPr>
          <a:xfrm>
            <a:off x="365424" y="2395842"/>
            <a:ext cx="4749501" cy="30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36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AJUSTES DE MOTORES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4" y="2025948"/>
            <a:ext cx="7722524" cy="48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1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83532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PARTES Y PIEZAS </a:t>
            </a:r>
            <a:r>
              <a:rPr lang="es-ES" sz="2800" dirty="0" smtClean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FIJAS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21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50191"/>
            <a:ext cx="4207294" cy="2788153"/>
          </a:xfrm>
          <a:prstGeom prst="roundRect">
            <a:avLst>
              <a:gd name="adj" fmla="val 10636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2450247"/>
            <a:ext cx="3450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Block: 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También llamada bloque de cilindros.</a:t>
            </a:r>
          </a:p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En él se alojan principalmente los cilindros que tenga el motor, se monta el eje o árbol de cigüeñal.  En algunos casos,  también el eje o árbol de levas, motor de arranque, bomba de agua, algunos sensores como el sensor Ks (sensor de detonación), etc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5186728"/>
            <a:ext cx="4207294" cy="1639824"/>
          </a:xfrm>
          <a:prstGeom prst="roundRect">
            <a:avLst>
              <a:gd name="adj" fmla="val 11685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5384700"/>
            <a:ext cx="34503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Su configuración y forma depende de la cantidad de cilindros que tenga el motor y si es motor en línea, o en “V”, aunque pueden existir otros tipos de configuraciones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. 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="" xmlns:a16="http://schemas.microsoft.com/office/drawing/2014/main" id="{AB54281B-CAA3-134D-9584-49CED6A11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779" y="4515055"/>
            <a:ext cx="3179146" cy="226654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="" xmlns:a16="http://schemas.microsoft.com/office/drawing/2014/main" id="{D6ED558A-5325-C840-B5A5-2F1E6C62E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225" y="2169642"/>
            <a:ext cx="3414700" cy="2211656"/>
          </a:xfrm>
          <a:prstGeom prst="rect">
            <a:avLst/>
          </a:prstGeom>
        </p:spPr>
      </p:pic>
      <p:sp>
        <p:nvSpPr>
          <p:cNvPr id="32" name="Rectángulo redondeado 31"/>
          <p:cNvSpPr/>
          <p:nvPr/>
        </p:nvSpPr>
        <p:spPr>
          <a:xfrm>
            <a:off x="5114511" y="2004513"/>
            <a:ext cx="4038634" cy="5082087"/>
          </a:xfrm>
          <a:prstGeom prst="roundRect">
            <a:avLst>
              <a:gd name="adj" fmla="val 0"/>
            </a:avLst>
          </a:prstGeom>
          <a:noFill/>
          <a:ln w="44450">
            <a:solidFill>
              <a:srgbClr val="E9E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210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6;p15"/>
          <p:cNvSpPr txBox="1"/>
          <p:nvPr/>
        </p:nvSpPr>
        <p:spPr>
          <a:xfrm>
            <a:off x="375975" y="1373700"/>
            <a:ext cx="8950500" cy="64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CLASIFICACIÓN DE MOTORES DE ACUERDO A </a:t>
            </a:r>
            <a:r>
              <a:rPr lang="es-ES" sz="2800" dirty="0" smtClean="0">
                <a:solidFill>
                  <a:srgbClr val="ED423D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DISPOSICIÓN DE CILINDROS</a:t>
            </a:r>
            <a:endParaRPr lang="es-CL" sz="3100" dirty="0">
              <a:solidFill>
                <a:srgbClr val="ED423D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1232187" y="5472376"/>
            <a:ext cx="1389500" cy="347700"/>
            <a:chOff x="1232187" y="5472376"/>
            <a:chExt cx="1389500" cy="347700"/>
          </a:xfrm>
        </p:grpSpPr>
        <p:sp>
          <p:nvSpPr>
            <p:cNvPr id="24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1232187" y="5472376"/>
              <a:ext cx="1389500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1483377" y="5492337"/>
              <a:ext cx="881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EN LÍNEA</a:t>
              </a:r>
              <a:endParaRPr lang="x-none" b="1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0D258568-7A54-8C4C-B812-25CD363066E2}"/>
              </a:ext>
            </a:extLst>
          </p:cNvPr>
          <p:cNvSpPr/>
          <p:nvPr/>
        </p:nvSpPr>
        <p:spPr>
          <a:xfrm>
            <a:off x="1480967" y="6458060"/>
            <a:ext cx="1101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4 CILINDROS</a:t>
            </a:r>
            <a:endParaRPr lang="x-none" dirty="0">
              <a:solidFill>
                <a:schemeClr val="bg1"/>
              </a:solidFill>
              <a:latin typeface="Calibri" panose="020F0502020204030204" pitchFamily="34" charset="0"/>
              <a:ea typeface="Roboto Medium"/>
              <a:cs typeface="Calibri" panose="020F0502020204030204" pitchFamily="34" charset="0"/>
              <a:sym typeface="Roboto Medium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0D258568-7A54-8C4C-B812-25CD363066E2}"/>
              </a:ext>
            </a:extLst>
          </p:cNvPr>
          <p:cNvSpPr/>
          <p:nvPr/>
        </p:nvSpPr>
        <p:spPr>
          <a:xfrm>
            <a:off x="6785882" y="6458060"/>
            <a:ext cx="1487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8 CILINDROS EN V</a:t>
            </a:r>
            <a:endParaRPr lang="x-none" dirty="0">
              <a:solidFill>
                <a:schemeClr val="bg1"/>
              </a:solidFill>
              <a:latin typeface="Calibri" panose="020F0502020204030204" pitchFamily="34" charset="0"/>
              <a:ea typeface="Roboto Medium"/>
              <a:cs typeface="Calibri" panose="020F0502020204030204" pitchFamily="34" charset="0"/>
              <a:sym typeface="Roboto Medium"/>
            </a:endParaRPr>
          </a:p>
        </p:txBody>
      </p:sp>
      <p:pic>
        <p:nvPicPr>
          <p:cNvPr id="35" name="Picture 4" descr="engine-inline-4">
            <a:extLst>
              <a:ext uri="{FF2B5EF4-FFF2-40B4-BE49-F238E27FC236}">
                <a16:creationId xmlns="" xmlns:a16="http://schemas.microsoft.com/office/drawing/2014/main" id="{07628B3B-2608-244A-9D68-6674DEF16D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6" y="3200517"/>
            <a:ext cx="2757132" cy="196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engine-v-6">
            <a:extLst>
              <a:ext uri="{FF2B5EF4-FFF2-40B4-BE49-F238E27FC236}">
                <a16:creationId xmlns="" xmlns:a16="http://schemas.microsoft.com/office/drawing/2014/main" id="{B45B8BDA-107E-4B43-BC76-281411174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10" y="3062284"/>
            <a:ext cx="3134518" cy="224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engine-flat-4">
            <a:extLst>
              <a:ext uri="{FF2B5EF4-FFF2-40B4-BE49-F238E27FC236}">
                <a16:creationId xmlns="" xmlns:a16="http://schemas.microsoft.com/office/drawing/2014/main" id="{3014433B-5371-A14E-8F42-40569C15A7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90" y="3241880"/>
            <a:ext cx="3275111" cy="188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366450" y="2322576"/>
            <a:ext cx="8704398" cy="4135484"/>
          </a:xfrm>
          <a:prstGeom prst="roundRect">
            <a:avLst>
              <a:gd name="adj" fmla="val 327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4" name="Agrupar 3"/>
          <p:cNvGrpSpPr/>
          <p:nvPr/>
        </p:nvGrpSpPr>
        <p:grpSpPr>
          <a:xfrm>
            <a:off x="3765904" y="5472376"/>
            <a:ext cx="1373130" cy="347700"/>
            <a:chOff x="3765904" y="5472376"/>
            <a:chExt cx="1373130" cy="347700"/>
          </a:xfrm>
        </p:grpSpPr>
        <p:sp>
          <p:nvSpPr>
            <p:cNvPr id="38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3765904" y="5472376"/>
              <a:ext cx="1373130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4105259" y="5492337"/>
              <a:ext cx="6944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EN “V”</a:t>
              </a:r>
              <a:endParaRPr lang="x-none" b="1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6282728" y="5472375"/>
            <a:ext cx="2027635" cy="605407"/>
            <a:chOff x="6282728" y="5472375"/>
            <a:chExt cx="2027635" cy="605407"/>
          </a:xfrm>
        </p:grpSpPr>
        <p:sp>
          <p:nvSpPr>
            <p:cNvPr id="40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6282728" y="5472375"/>
              <a:ext cx="2027635" cy="605407"/>
            </a:xfrm>
            <a:prstGeom prst="roundRect">
              <a:avLst>
                <a:gd name="adj" fmla="val 32953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6332980" y="5513468"/>
              <a:ext cx="19271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HORIZONTAL OPUESTO</a:t>
              </a:r>
            </a:p>
            <a:p>
              <a:pPr algn="ctr"/>
              <a:r>
                <a:rPr lang="es-ES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(BÓXER)</a:t>
              </a:r>
              <a:endParaRPr lang="x-none" b="1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</p:grpSp>
      <p:sp>
        <p:nvSpPr>
          <p:cNvPr id="8" name="Marcador de número de diapositiva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50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PARTES Y PIEZAS </a:t>
            </a:r>
            <a:r>
              <a:rPr lang="es-ES" sz="2800" dirty="0" smtClean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FIJAS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21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50191"/>
            <a:ext cx="4480880" cy="1943511"/>
          </a:xfrm>
          <a:prstGeom prst="roundRect">
            <a:avLst>
              <a:gd name="adj" fmla="val 10636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2437116"/>
            <a:ext cx="36746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Carter: 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Es el depósito de aceite del motor.</a:t>
            </a:r>
          </a:p>
          <a:p>
            <a:pPr algn="just"/>
            <a:r>
              <a:rPr lang="es-CL" sz="1600" dirty="0">
                <a:latin typeface="Avenir Book" panose="02000503020000020003" pitchFamily="2" charset="0"/>
              </a:rPr>
              <a:t>Existen metálicos y de aleación de aluminio, incluso en algunos casos con aletillas de refrigeración, para ayudar a enfriar el aceite dentro del carter.</a:t>
            </a:r>
          </a:p>
        </p:txBody>
      </p:sp>
      <p:sp>
        <p:nvSpPr>
          <p:cNvPr id="24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4343610"/>
            <a:ext cx="4480880" cy="2377230"/>
          </a:xfrm>
          <a:prstGeom prst="roundRect">
            <a:avLst>
              <a:gd name="adj" fmla="val 11685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4501174"/>
            <a:ext cx="36746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En la actualidad se construyen carter con diseños en los que se asegura que la bomba de aceite en todo momento esté aspirando aceite y no existan momentos en los que aspire aire, al no estar sumergido el filtro chupador en el aceite, como en pendientes fuerte, virajes, frenadas bruscas, etc</a:t>
            </a:r>
            <a:r>
              <a:rPr lang="es-CL" sz="1600" dirty="0">
                <a:latin typeface="Avenir Book" panose="02000503020000020003" pitchFamily="2" charset="0"/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23382610-B091-0E4A-95F7-1CF99D2C6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126" y="2050971"/>
            <a:ext cx="2597150" cy="177936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DD1F9956-1EEE-8C4F-9499-F96FF2220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688" y="3687783"/>
            <a:ext cx="2039620" cy="11378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7088DC16-6602-5145-8F5A-4313F6D3A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446" y="4981293"/>
            <a:ext cx="2597150" cy="1977141"/>
          </a:xfrm>
          <a:prstGeom prst="rect">
            <a:avLst/>
          </a:prstGeom>
        </p:spPr>
      </p:pic>
      <p:sp>
        <p:nvSpPr>
          <p:cNvPr id="16" name="Rectángulo redondeado 15"/>
          <p:cNvSpPr/>
          <p:nvPr/>
        </p:nvSpPr>
        <p:spPr>
          <a:xfrm>
            <a:off x="5114511" y="1854161"/>
            <a:ext cx="4038634" cy="5232440"/>
          </a:xfrm>
          <a:prstGeom prst="roundRect">
            <a:avLst>
              <a:gd name="adj" fmla="val 0"/>
            </a:avLst>
          </a:prstGeom>
          <a:noFill/>
          <a:ln w="44450">
            <a:solidFill>
              <a:srgbClr val="E9E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33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PARTES Y PIEZAS </a:t>
            </a:r>
            <a:r>
              <a:rPr lang="es-ES" sz="2800" dirty="0" smtClean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MÓVILES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9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421505"/>
            <a:ext cx="4828352" cy="2117314"/>
          </a:xfrm>
          <a:prstGeom prst="roundRect">
            <a:avLst>
              <a:gd name="adj" fmla="val 838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3572221"/>
            <a:ext cx="41171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Pistón: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También llamado émbolo, se encarga (junto a los otros componentes del conjunto móvil), de realizar movimientos ascendentes y descendentes dentro del cilindro para realizar el ciclo de funcionamiento del motor y transfiere la energía calórica como movimiento mecánico.</a:t>
            </a:r>
          </a:p>
        </p:txBody>
      </p:sp>
      <p:sp>
        <p:nvSpPr>
          <p:cNvPr id="15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5715440"/>
            <a:ext cx="4828352" cy="938017"/>
          </a:xfrm>
          <a:prstGeom prst="roundRect">
            <a:avLst>
              <a:gd name="adj" fmla="val 1411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5892061"/>
            <a:ext cx="4117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Sobre él se montan componentes importantes, tales como anillos, pasador de pistón y seguros.</a:t>
            </a:r>
          </a:p>
        </p:txBody>
      </p:sp>
      <p:sp>
        <p:nvSpPr>
          <p:cNvPr id="23" name="Google Shape;174;p19">
            <a:extLst>
              <a:ext uri="{FF2B5EF4-FFF2-40B4-BE49-F238E27FC236}">
                <a16:creationId xmlns:a16="http://schemas.microsoft.com/office/drawing/2014/main" xmlns="" id="{64FFD03F-150A-7C4A-802A-8D633AB9E9E0}"/>
              </a:ext>
            </a:extLst>
          </p:cNvPr>
          <p:cNvSpPr/>
          <p:nvPr/>
        </p:nvSpPr>
        <p:spPr>
          <a:xfrm>
            <a:off x="466024" y="2250191"/>
            <a:ext cx="8677976" cy="992216"/>
          </a:xfrm>
          <a:prstGeom prst="roundRect">
            <a:avLst>
              <a:gd name="adj" fmla="val 1495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783325" y="2429289"/>
            <a:ext cx="8043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Avenir Book" panose="02000503020000020003" pitchFamily="2" charset="0"/>
              </a:rPr>
              <a:t>Entre estas se destacan el llamado conjunto móvil o tren alternativo, que está compuesto por:</a:t>
            </a:r>
            <a:endParaRPr lang="es-CL" sz="1600" dirty="0"/>
          </a:p>
        </p:txBody>
      </p:sp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8B3448E9-7A7E-D84D-A8CB-F6FB494BE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506" y="3384990"/>
            <a:ext cx="2275687" cy="233045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="" xmlns:a16="http://schemas.microsoft.com/office/drawing/2014/main" id="{A64BBDB8-9F68-1649-B7F9-C47B8AF39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356" y="5715439"/>
            <a:ext cx="2620567" cy="1801233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47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PARTES Y PIEZAS </a:t>
            </a:r>
            <a:r>
              <a:rPr lang="es-ES" sz="2800" dirty="0" smtClean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MÓVILES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21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50191"/>
            <a:ext cx="4480880" cy="691449"/>
          </a:xfrm>
          <a:prstGeom prst="roundRect">
            <a:avLst>
              <a:gd name="adj" fmla="val 10636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2437116"/>
            <a:ext cx="3674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BIELA: 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Está formada por:</a:t>
            </a:r>
            <a:endParaRPr lang="es-CL" sz="1600" dirty="0">
              <a:latin typeface="Avenir Book" panose="02000503020000020003" pitchFamily="2" charset="0"/>
            </a:endParaRPr>
          </a:p>
        </p:txBody>
      </p:sp>
      <p:sp>
        <p:nvSpPr>
          <p:cNvPr id="17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130702"/>
            <a:ext cx="4480880" cy="691449"/>
          </a:xfrm>
          <a:prstGeom prst="roundRect">
            <a:avLst>
              <a:gd name="adj" fmla="val 10636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3184039"/>
            <a:ext cx="3674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Pie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: donde se une con el pistón a través del   pasador al pistón.</a:t>
            </a:r>
          </a:p>
        </p:txBody>
      </p:sp>
      <p:sp>
        <p:nvSpPr>
          <p:cNvPr id="19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946435"/>
            <a:ext cx="4480880" cy="691449"/>
          </a:xfrm>
          <a:prstGeom prst="roundRect">
            <a:avLst>
              <a:gd name="adj" fmla="val 10636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3999772"/>
            <a:ext cx="3674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Cuerpo: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donde se   une la distancia que existe entre pistón y cigüeñal.</a:t>
            </a:r>
          </a:p>
        </p:txBody>
      </p:sp>
      <p:sp>
        <p:nvSpPr>
          <p:cNvPr id="22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4758473"/>
            <a:ext cx="4480880" cy="691449"/>
          </a:xfrm>
          <a:prstGeom prst="roundRect">
            <a:avLst>
              <a:gd name="adj" fmla="val 10636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4811810"/>
            <a:ext cx="3674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Cabeza: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donde se   une 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el árbol o eje cigüeñal.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5633360"/>
            <a:ext cx="4480880" cy="928940"/>
          </a:xfrm>
          <a:prstGeom prst="roundRect">
            <a:avLst>
              <a:gd name="adj" fmla="val 10636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5686697"/>
            <a:ext cx="3674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Transforma el movimiento rectilíneo del pistón, en circular al conectarse al cigüeñal.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="" xmlns:a16="http://schemas.microsoft.com/office/drawing/2014/main" id="{B24046BF-A1F1-594E-BEDA-A042C2347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89111" y="3686827"/>
            <a:ext cx="4610100" cy="1736828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6267450" y="5782932"/>
            <a:ext cx="2500923" cy="347700"/>
            <a:chOff x="6267450" y="5782932"/>
            <a:chExt cx="2500923" cy="347700"/>
          </a:xfrm>
        </p:grpSpPr>
        <p:sp>
          <p:nvSpPr>
            <p:cNvPr id="35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7395243" y="5782932"/>
              <a:ext cx="1373130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7695324" y="5802894"/>
              <a:ext cx="7729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CABEZA</a:t>
              </a:r>
              <a:endParaRPr lang="x-none" b="1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  <p:cxnSp>
          <p:nvCxnSpPr>
            <p:cNvPr id="38" name="Conector recto 37"/>
            <p:cNvCxnSpPr/>
            <p:nvPr/>
          </p:nvCxnSpPr>
          <p:spPr>
            <a:xfrm flipH="1">
              <a:off x="6345936" y="5956782"/>
              <a:ext cx="1380744" cy="0"/>
            </a:xfrm>
            <a:prstGeom prst="line">
              <a:avLst/>
            </a:prstGeom>
            <a:ln w="47625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ipse 3"/>
            <p:cNvSpPr/>
            <p:nvPr/>
          </p:nvSpPr>
          <p:spPr>
            <a:xfrm>
              <a:off x="6267450" y="5861532"/>
              <a:ext cx="190500" cy="190500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6267450" y="3946435"/>
            <a:ext cx="2500923" cy="347700"/>
            <a:chOff x="6267450" y="3946435"/>
            <a:chExt cx="2500923" cy="347700"/>
          </a:xfrm>
        </p:grpSpPr>
        <p:sp>
          <p:nvSpPr>
            <p:cNvPr id="33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7395243" y="3946435"/>
              <a:ext cx="1373130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7680096" y="3966397"/>
              <a:ext cx="8034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CUERPO</a:t>
              </a:r>
              <a:endParaRPr lang="x-none" b="1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  <p:cxnSp>
          <p:nvCxnSpPr>
            <p:cNvPr id="37" name="Conector recto 36"/>
            <p:cNvCxnSpPr/>
            <p:nvPr/>
          </p:nvCxnSpPr>
          <p:spPr>
            <a:xfrm flipH="1">
              <a:off x="6345936" y="4120285"/>
              <a:ext cx="1380744" cy="0"/>
            </a:xfrm>
            <a:prstGeom prst="line">
              <a:avLst/>
            </a:prstGeom>
            <a:ln w="47625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Elipse 38"/>
            <p:cNvSpPr/>
            <p:nvPr/>
          </p:nvSpPr>
          <p:spPr>
            <a:xfrm>
              <a:off x="6267450" y="4025035"/>
              <a:ext cx="190500" cy="190500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6267450" y="2427970"/>
            <a:ext cx="2500923" cy="347700"/>
            <a:chOff x="6267450" y="2427970"/>
            <a:chExt cx="2500923" cy="347700"/>
          </a:xfrm>
        </p:grpSpPr>
        <p:sp>
          <p:nvSpPr>
            <p:cNvPr id="31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7395243" y="2427970"/>
              <a:ext cx="1373130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7873257" y="2447931"/>
              <a:ext cx="417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PIE</a:t>
              </a:r>
              <a:endParaRPr lang="x-none" b="1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  <p:cxnSp>
          <p:nvCxnSpPr>
            <p:cNvPr id="3" name="Conector recto 2"/>
            <p:cNvCxnSpPr/>
            <p:nvPr/>
          </p:nvCxnSpPr>
          <p:spPr>
            <a:xfrm flipH="1">
              <a:off x="6345936" y="2601820"/>
              <a:ext cx="1380744" cy="0"/>
            </a:xfrm>
            <a:prstGeom prst="line">
              <a:avLst/>
            </a:prstGeom>
            <a:ln w="47625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ipse 39"/>
            <p:cNvSpPr/>
            <p:nvPr/>
          </p:nvSpPr>
          <p:spPr>
            <a:xfrm>
              <a:off x="6267450" y="2506007"/>
              <a:ext cx="190500" cy="190500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8" name="Marcador de número de diapositiva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746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B609D043-1C20-CA4A-A169-2E30975EA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69" y="4770430"/>
            <a:ext cx="5842572" cy="2111370"/>
          </a:xfrm>
          <a:prstGeom prst="rect">
            <a:avLst/>
          </a:prstGeom>
        </p:spPr>
      </p:pic>
      <p:sp>
        <p:nvSpPr>
          <p:cNvPr id="18" name="Google Shape;174;p19">
            <a:extLst>
              <a:ext uri="{FF2B5EF4-FFF2-40B4-BE49-F238E27FC236}">
                <a16:creationId xmlns:a16="http://schemas.microsoft.com/office/drawing/2014/main" xmlns="" id="{64FFD03F-150A-7C4A-802A-8D633AB9E9E0}"/>
              </a:ext>
            </a:extLst>
          </p:cNvPr>
          <p:cNvSpPr/>
          <p:nvPr/>
        </p:nvSpPr>
        <p:spPr>
          <a:xfrm>
            <a:off x="466024" y="2250191"/>
            <a:ext cx="8677976" cy="1213680"/>
          </a:xfrm>
          <a:prstGeom prst="roundRect">
            <a:avLst>
              <a:gd name="adj" fmla="val 19565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11" name="Google Shape;96;p15"/>
          <p:cNvSpPr txBox="1"/>
          <p:nvPr/>
        </p:nvSpPr>
        <p:spPr>
          <a:xfrm>
            <a:off x="375975" y="1392172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PARTES Y PIEZAS </a:t>
            </a:r>
            <a:r>
              <a:rPr lang="es-ES" sz="2800" dirty="0" smtClean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MÓVILES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2437116"/>
            <a:ext cx="7881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Cigüeñal: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Es el eje más importante del motor ya que es el encargado de transmitir el torque generado por el motor hacia el conjunto de embrague o convertidor de par. Esto varía y depende  si el vehículo está equipado con transmisión mecánica o automática.</a:t>
            </a:r>
          </a:p>
        </p:txBody>
      </p:sp>
      <p:sp>
        <p:nvSpPr>
          <p:cNvPr id="24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715270"/>
            <a:ext cx="4480880" cy="1096295"/>
          </a:xfrm>
          <a:prstGeom prst="roundRect">
            <a:avLst>
              <a:gd name="adj" fmla="val 2087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3847919"/>
            <a:ext cx="3674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La configuración de este eje depende de la cantidad de cilindros que tenga el motor. 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639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B609D043-1C20-CA4A-A169-2E30975EA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322" y="4536751"/>
            <a:ext cx="4081153" cy="1474834"/>
          </a:xfrm>
          <a:prstGeom prst="rect">
            <a:avLst/>
          </a:prstGeom>
        </p:spPr>
      </p:pic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PARTES Y PIEZAS </a:t>
            </a:r>
            <a:r>
              <a:rPr lang="es-ES" sz="2800" dirty="0" smtClean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MÓVILES-CIGÜEÑAL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0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50191"/>
            <a:ext cx="8677976" cy="756227"/>
          </a:xfrm>
          <a:prstGeom prst="roundRect">
            <a:avLst>
              <a:gd name="adj" fmla="val 21564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2437116"/>
            <a:ext cx="77417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 Puños de bancada: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son los apoyos o descansos del cigüeñal en el block de cilindros.</a:t>
            </a:r>
          </a:p>
        </p:txBody>
      </p:sp>
      <p:sp>
        <p:nvSpPr>
          <p:cNvPr id="14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130702"/>
            <a:ext cx="4480880" cy="691449"/>
          </a:xfrm>
          <a:prstGeom prst="roundRect">
            <a:avLst>
              <a:gd name="adj" fmla="val 21843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3184039"/>
            <a:ext cx="3674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Puños de Biela: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son los apoyos de la biela en el cigüeñal</a:t>
            </a:r>
            <a:r>
              <a:rPr lang="es-CL" sz="1600" dirty="0">
                <a:latin typeface="Avenir Book" panose="02000503020000020003" pitchFamily="2" charset="0"/>
              </a:rPr>
              <a:t>.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466024" y="3946435"/>
            <a:ext cx="4480880" cy="2880163"/>
            <a:chOff x="466024" y="3946435"/>
            <a:chExt cx="4480880" cy="2880163"/>
          </a:xfrm>
        </p:grpSpPr>
        <p:sp>
          <p:nvSpPr>
            <p:cNvPr id="20" name="Google Shape;174;p19">
              <a:extLst>
                <a:ext uri="{FF2B5EF4-FFF2-40B4-BE49-F238E27FC236}">
                  <a16:creationId xmlns:a16="http://schemas.microsoft.com/office/drawing/2014/main" xmlns="" id="{7566487E-D189-404A-979C-EE9B82CE619A}"/>
                </a:ext>
              </a:extLst>
            </p:cNvPr>
            <p:cNvSpPr/>
            <p:nvPr/>
          </p:nvSpPr>
          <p:spPr>
            <a:xfrm>
              <a:off x="466024" y="3946435"/>
              <a:ext cx="4480880" cy="2880163"/>
            </a:xfrm>
            <a:prstGeom prst="roundRect">
              <a:avLst>
                <a:gd name="adj" fmla="val 7945"/>
              </a:avLst>
            </a:prstGeom>
            <a:solidFill>
              <a:srgbClr val="E9E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 dirty="0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xmlns="" id="{FBB8498D-DB88-5546-9786-2CD70A9C50DC}"/>
                </a:ext>
              </a:extLst>
            </p:cNvPr>
            <p:cNvSpPr/>
            <p:nvPr/>
          </p:nvSpPr>
          <p:spPr>
            <a:xfrm>
              <a:off x="828799" y="3998409"/>
              <a:ext cx="367469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CL" sz="1600" dirty="0">
                  <a:latin typeface="Calibri" charset="0"/>
                  <a:ea typeface="Calibri" charset="0"/>
                  <a:cs typeface="Calibri" charset="0"/>
                </a:rPr>
                <a:t>Existen conductos internos de lubricación que permiten que el aceite pase de los puños de bancada a los de biela para lubricar estas zonas con el aceite que proviene de los conductos internos del block.</a:t>
              </a:r>
            </a:p>
            <a:p>
              <a:pPr algn="just"/>
              <a:r>
                <a:rPr lang="es-CL" sz="1600" dirty="0" smtClean="0">
                  <a:latin typeface="Calibri" charset="0"/>
                  <a:ea typeface="Calibri" charset="0"/>
                  <a:cs typeface="Calibri" charset="0"/>
                </a:rPr>
                <a:t>En </a:t>
              </a:r>
              <a:r>
                <a:rPr lang="es-CL" sz="1600" dirty="0">
                  <a:latin typeface="Calibri" charset="0"/>
                  <a:ea typeface="Calibri" charset="0"/>
                  <a:cs typeface="Calibri" charset="0"/>
                </a:rPr>
                <a:t>la actualidad, se monta al final del cigüeñal una rueda fónica que tiene por función (junto al sensor CKP), indicarle a la ECU de motor la velocidad de giro de motor, la posición de pistón 1 y su par</a:t>
              </a:r>
              <a:r>
                <a:rPr lang="es-CL" sz="1600" dirty="0" smtClean="0"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s-CL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86" name="Agrupar 85"/>
          <p:cNvGrpSpPr/>
          <p:nvPr/>
        </p:nvGrpSpPr>
        <p:grpSpPr>
          <a:xfrm>
            <a:off x="6054725" y="3412787"/>
            <a:ext cx="3004192" cy="1838662"/>
            <a:chOff x="6054725" y="3412787"/>
            <a:chExt cx="3004192" cy="1838662"/>
          </a:xfrm>
        </p:grpSpPr>
        <p:sp>
          <p:nvSpPr>
            <p:cNvPr id="30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6147394" y="3412787"/>
              <a:ext cx="2189542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6319477" y="3432748"/>
              <a:ext cx="184537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PUÑOS DE BANCADAS</a:t>
              </a:r>
              <a:endParaRPr lang="x-none" b="1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  <p:cxnSp>
          <p:nvCxnSpPr>
            <p:cNvPr id="38" name="Conector angular 37"/>
            <p:cNvCxnSpPr>
              <a:stCxn id="31" idx="2"/>
            </p:cNvCxnSpPr>
            <p:nvPr/>
          </p:nvCxnSpPr>
          <p:spPr>
            <a:xfrm rot="5400000">
              <a:off x="6012135" y="3813388"/>
              <a:ext cx="1302895" cy="1157168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 flipV="1">
              <a:off x="6827948" y="4391973"/>
              <a:ext cx="0" cy="792802"/>
            </a:xfrm>
            <a:prstGeom prst="line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angular 46"/>
            <p:cNvCxnSpPr/>
            <p:nvPr/>
          </p:nvCxnSpPr>
          <p:spPr>
            <a:xfrm>
              <a:off x="7242167" y="4391974"/>
              <a:ext cx="1767538" cy="628005"/>
            </a:xfrm>
            <a:prstGeom prst="bentConnector3">
              <a:avLst>
                <a:gd name="adj1" fmla="val 100655"/>
              </a:avLst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 flipV="1">
              <a:off x="7529623" y="4391973"/>
              <a:ext cx="0" cy="776927"/>
            </a:xfrm>
            <a:prstGeom prst="line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/>
            <p:cNvCxnSpPr/>
            <p:nvPr/>
          </p:nvCxnSpPr>
          <p:spPr>
            <a:xfrm flipV="1">
              <a:off x="6084998" y="4391972"/>
              <a:ext cx="0" cy="849953"/>
            </a:xfrm>
            <a:prstGeom prst="line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 flipH="1" flipV="1">
              <a:off x="8335459" y="4391972"/>
              <a:ext cx="1477" cy="688028"/>
            </a:xfrm>
            <a:prstGeom prst="line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Elipse 77"/>
            <p:cNvSpPr/>
            <p:nvPr/>
          </p:nvSpPr>
          <p:spPr>
            <a:xfrm>
              <a:off x="6054725" y="5184774"/>
              <a:ext cx="66675" cy="66675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0" name="Elipse 79"/>
            <p:cNvSpPr/>
            <p:nvPr/>
          </p:nvSpPr>
          <p:spPr>
            <a:xfrm>
              <a:off x="6797674" y="5146730"/>
              <a:ext cx="66675" cy="66675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2" name="Elipse 81"/>
            <p:cNvSpPr/>
            <p:nvPr/>
          </p:nvSpPr>
          <p:spPr>
            <a:xfrm>
              <a:off x="7496285" y="5127995"/>
              <a:ext cx="66675" cy="66675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3" name="Elipse 82"/>
            <p:cNvSpPr/>
            <p:nvPr/>
          </p:nvSpPr>
          <p:spPr>
            <a:xfrm>
              <a:off x="8302121" y="5045667"/>
              <a:ext cx="66675" cy="66675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5" name="Elipse 84"/>
            <p:cNvSpPr/>
            <p:nvPr/>
          </p:nvSpPr>
          <p:spPr>
            <a:xfrm>
              <a:off x="8992242" y="4995186"/>
              <a:ext cx="66675" cy="66675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93" name="Agrupar 92"/>
          <p:cNvGrpSpPr/>
          <p:nvPr/>
        </p:nvGrpSpPr>
        <p:grpSpPr>
          <a:xfrm>
            <a:off x="6144220" y="4963224"/>
            <a:ext cx="2508173" cy="1802572"/>
            <a:chOff x="6144220" y="4963224"/>
            <a:chExt cx="2508173" cy="1802572"/>
          </a:xfrm>
        </p:grpSpPr>
        <p:sp>
          <p:nvSpPr>
            <p:cNvPr id="32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6144220" y="6418096"/>
              <a:ext cx="2189542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6528253" y="6438057"/>
              <a:ext cx="14269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PUÑOS DE BIELA</a:t>
              </a:r>
              <a:endParaRPr lang="x-none" b="1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  <p:cxnSp>
          <p:nvCxnSpPr>
            <p:cNvPr id="67" name="Conector angular 66"/>
            <p:cNvCxnSpPr/>
            <p:nvPr/>
          </p:nvCxnSpPr>
          <p:spPr>
            <a:xfrm rot="16200000" flipV="1">
              <a:off x="6260545" y="5437582"/>
              <a:ext cx="1207385" cy="748675"/>
            </a:xfrm>
            <a:prstGeom prst="bentConnector3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angular 68"/>
            <p:cNvCxnSpPr/>
            <p:nvPr/>
          </p:nvCxnSpPr>
          <p:spPr>
            <a:xfrm rot="5400000" flipH="1" flipV="1">
              <a:off x="7626785" y="5432662"/>
              <a:ext cx="620361" cy="1390430"/>
            </a:xfrm>
            <a:prstGeom prst="bentConnector2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/>
            <p:cNvCxnSpPr/>
            <p:nvPr/>
          </p:nvCxnSpPr>
          <p:spPr>
            <a:xfrm flipV="1">
              <a:off x="8619056" y="5247916"/>
              <a:ext cx="0" cy="570856"/>
            </a:xfrm>
            <a:prstGeom prst="line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/>
            <p:cNvCxnSpPr/>
            <p:nvPr/>
          </p:nvCxnSpPr>
          <p:spPr>
            <a:xfrm flipV="1">
              <a:off x="7238992" y="5387192"/>
              <a:ext cx="0" cy="821681"/>
            </a:xfrm>
            <a:prstGeom prst="line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Elipse 78"/>
            <p:cNvSpPr/>
            <p:nvPr/>
          </p:nvSpPr>
          <p:spPr>
            <a:xfrm>
              <a:off x="6456673" y="5157427"/>
              <a:ext cx="66675" cy="66675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1" name="Elipse 80"/>
            <p:cNvSpPr/>
            <p:nvPr/>
          </p:nvSpPr>
          <p:spPr>
            <a:xfrm>
              <a:off x="7207217" y="5354401"/>
              <a:ext cx="66675" cy="66675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4" name="Elipse 83"/>
            <p:cNvSpPr/>
            <p:nvPr/>
          </p:nvSpPr>
          <p:spPr>
            <a:xfrm>
              <a:off x="8585718" y="5216523"/>
              <a:ext cx="66675" cy="66675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87" name="Conector recto 86"/>
            <p:cNvCxnSpPr/>
            <p:nvPr/>
          </p:nvCxnSpPr>
          <p:spPr>
            <a:xfrm flipV="1">
              <a:off x="7820016" y="4989445"/>
              <a:ext cx="0" cy="821681"/>
            </a:xfrm>
            <a:prstGeom prst="line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Elipse 87"/>
            <p:cNvSpPr/>
            <p:nvPr/>
          </p:nvSpPr>
          <p:spPr>
            <a:xfrm>
              <a:off x="7788242" y="4963224"/>
              <a:ext cx="66675" cy="66675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4" name="Marcador de número de diapositiva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72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6;p15"/>
          <p:cNvSpPr txBox="1"/>
          <p:nvPr/>
        </p:nvSpPr>
        <p:spPr>
          <a:xfrm>
            <a:off x="375975" y="1373700"/>
            <a:ext cx="8950500" cy="62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VISTA DE CONJUNTO MÓVIL O  TREN ALTERNATIVO </a:t>
            </a:r>
            <a:r>
              <a:rPr lang="es-ES" sz="2800" dirty="0" smtClean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DENTRO DEL BLOCK DE CILINDROS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76BA384B-2955-0D4B-B438-F5ED8685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523" y="2271834"/>
            <a:ext cx="6834330" cy="433717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318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558596" y="2061748"/>
            <a:ext cx="5367969" cy="3345994"/>
            <a:chOff x="558596" y="2061748"/>
            <a:chExt cx="5367969" cy="3345994"/>
          </a:xfrm>
        </p:grpSpPr>
        <p:grpSp>
          <p:nvGrpSpPr>
            <p:cNvPr id="16" name="Google Shape;262;p11"/>
            <p:cNvGrpSpPr/>
            <p:nvPr/>
          </p:nvGrpSpPr>
          <p:grpSpPr>
            <a:xfrm>
              <a:off x="558596" y="2258677"/>
              <a:ext cx="5146722" cy="3149065"/>
              <a:chOff x="0" y="0"/>
              <a:chExt cx="5146720" cy="2388054"/>
            </a:xfrm>
          </p:grpSpPr>
          <p:sp>
            <p:nvSpPr>
              <p:cNvPr id="18" name="Google Shape;263;p11"/>
              <p:cNvSpPr/>
              <p:nvPr/>
            </p:nvSpPr>
            <p:spPr>
              <a:xfrm>
                <a:off x="0" y="0"/>
                <a:ext cx="5146720" cy="2388054"/>
              </a:xfrm>
              <a:prstGeom prst="roundRect">
                <a:avLst>
                  <a:gd name="adj" fmla="val 9635"/>
                </a:avLst>
              </a:prstGeom>
              <a:solidFill>
                <a:srgbClr val="FFFFFF"/>
              </a:solidFill>
              <a:ln w="9525" cap="flat" cmpd="sng">
                <a:solidFill>
                  <a:srgbClr val="58585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64;p11"/>
              <p:cNvSpPr txBox="1"/>
              <p:nvPr/>
            </p:nvSpPr>
            <p:spPr>
              <a:xfrm>
                <a:off x="67390" y="1003909"/>
                <a:ext cx="5011939" cy="3802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0" tIns="91400" rIns="91400" bIns="914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</a:t>
                </a:r>
                <a:endParaRPr/>
              </a:p>
            </p:txBody>
          </p:sp>
        </p:grpSp>
        <p:pic>
          <p:nvPicPr>
            <p:cNvPr id="17" name="Google Shape;265;p11" descr="Google Shape;231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49464" y="2061748"/>
              <a:ext cx="477101" cy="4771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7" name="Google Shape;20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3984" y="1526056"/>
            <a:ext cx="2832082" cy="50930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3;p16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REFLEXIONEMOS</a:t>
            </a:r>
            <a:endParaRPr sz="31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" name="Google Shape;70;p14">
            <a:extLst>
              <a:ext uri="{FF2B5EF4-FFF2-40B4-BE49-F238E27FC236}">
                <a16:creationId xmlns:a16="http://schemas.microsoft.com/office/drawing/2014/main" xmlns="" id="{3C5EA18A-4979-4B4F-89E8-76D78BAC99AB}"/>
              </a:ext>
            </a:extLst>
          </p:cNvPr>
          <p:cNvSpPr txBox="1">
            <a:spLocks/>
          </p:cNvSpPr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x-none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HAGAMOS UNA PAUSA</a:t>
            </a:r>
          </a:p>
          <a:p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4" name="Google Shape;99;p15">
            <a:extLst>
              <a:ext uri="{FF2B5EF4-FFF2-40B4-BE49-F238E27FC236}">
                <a16:creationId xmlns:a16="http://schemas.microsoft.com/office/drawing/2014/main" xmlns="" id="{D3BFC07A-B750-F14E-AC42-E28F3EFD4064}"/>
              </a:ext>
            </a:extLst>
          </p:cNvPr>
          <p:cNvSpPr txBox="1"/>
          <p:nvPr/>
        </p:nvSpPr>
        <p:spPr>
          <a:xfrm>
            <a:off x="506729" y="5822930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x-none" sz="21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¡</a:t>
            </a:r>
            <a:r>
              <a:rPr lang="x-none" sz="21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Comparte tus respuestas!</a:t>
            </a:r>
          </a:p>
        </p:txBody>
      </p:sp>
      <p:sp>
        <p:nvSpPr>
          <p:cNvPr id="14" name="Google Shape;80;p14">
            <a:extLst>
              <a:ext uri="{FF2B5EF4-FFF2-40B4-BE49-F238E27FC236}">
                <a16:creationId xmlns:a16="http://schemas.microsoft.com/office/drawing/2014/main" xmlns="" id="{47D94BBE-EB68-804F-8DAD-916820F3981A}"/>
              </a:ext>
            </a:extLst>
          </p:cNvPr>
          <p:cNvSpPr txBox="1"/>
          <p:nvPr/>
        </p:nvSpPr>
        <p:spPr>
          <a:xfrm>
            <a:off x="1044359" y="2888664"/>
            <a:ext cx="4454269" cy="173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x-none" sz="1800" dirty="0" smtClean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¿</a:t>
            </a:r>
            <a:r>
              <a:rPr lang="es-ES" sz="1800" dirty="0" smtClean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Qué otras piezas del motor conoces</a:t>
            </a:r>
            <a:r>
              <a:rPr lang="x-none" sz="1800" dirty="0" smtClean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?</a:t>
            </a:r>
            <a:endParaRPr lang="es-ES" sz="1800" dirty="0" smtClean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lvl="0">
              <a:lnSpc>
                <a:spcPct val="115000"/>
              </a:lnSpc>
            </a:pPr>
            <a:r>
              <a:rPr lang="es-ES" sz="1800" dirty="0" smtClean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¿Cuál  crees que es la más importante?</a:t>
            </a:r>
          </a:p>
          <a:p>
            <a:pPr lvl="0">
              <a:lnSpc>
                <a:spcPct val="115000"/>
              </a:lnSpc>
            </a:pPr>
            <a:r>
              <a:rPr lang="es-ES" sz="1800" dirty="0" smtClean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¿Todas son móviles o existen piezas fijas?</a:t>
            </a:r>
            <a:endParaRPr lang="x-none" sz="1800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2"/>
          </p:nvPr>
        </p:nvSpPr>
        <p:spPr>
          <a:xfrm>
            <a:off x="440509" y="6881800"/>
            <a:ext cx="337161" cy="317118"/>
          </a:xfrm>
        </p:spPr>
        <p:txBody>
          <a:bodyPr/>
          <a:lstStyle/>
          <a:p>
            <a:fld id="{86CB4B4D-7CA3-9044-876B-883B54F8677D}" type="slidenum">
              <a:rPr lang="es-CL" smtClean="0"/>
              <a:t>18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688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6;p15"/>
          <p:cNvSpPr txBox="1"/>
          <p:nvPr/>
        </p:nvSpPr>
        <p:spPr>
          <a:xfrm>
            <a:off x="375975" y="1373700"/>
            <a:ext cx="8950500" cy="62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DEFINICIONES DE CONCEPTOS IMPORTANTES EN EL FUNCIONAMIENTO DEL </a:t>
            </a:r>
            <a:r>
              <a:rPr lang="es-ES" sz="2800" dirty="0">
                <a:solidFill>
                  <a:srgbClr val="ED423D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MOTOR</a:t>
            </a:r>
            <a:endParaRPr lang="es-CL" sz="3200" dirty="0">
              <a:solidFill>
                <a:srgbClr val="ED423D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61" y="2113934"/>
            <a:ext cx="4920088" cy="44402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91" y="2463788"/>
            <a:ext cx="3106970" cy="3383331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1" dirty="0">
                <a:solidFill>
                  <a:srgbClr val="00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ACTIVIDAD </a:t>
            </a:r>
            <a:r>
              <a:rPr lang="es-ES" sz="1500" b="1" dirty="0" smtClean="0">
                <a:solidFill>
                  <a:srgbClr val="00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1</a:t>
            </a:r>
            <a:endParaRPr sz="1500" b="1" dirty="0">
              <a:solidFill>
                <a:srgbClr val="00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2"/>
          </p:nvPr>
        </p:nvSpPr>
        <p:spPr>
          <a:xfrm>
            <a:off x="365424" y="2364630"/>
            <a:ext cx="8821105" cy="84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36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CONOCIENDO PIEZAS, PARTES Y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36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FUNCIONAMIENTOS DEL MOTOR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68" y="3457524"/>
            <a:ext cx="4411319" cy="3653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CILINDRO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0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50191"/>
            <a:ext cx="8677976" cy="953373"/>
          </a:xfrm>
          <a:prstGeom prst="roundRect">
            <a:avLst>
              <a:gd name="adj" fmla="val 2156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2437116"/>
            <a:ext cx="7741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Es el orificio incerto en el block de cilindros a través del cual se desliza el pistón en sus 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desplazamiento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ascendentes y descendentes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402366"/>
            <a:ext cx="4480880" cy="1049412"/>
          </a:xfrm>
          <a:prstGeom prst="roundRect">
            <a:avLst>
              <a:gd name="adj" fmla="val 1828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3502377"/>
            <a:ext cx="3674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Existen cilindros que están fabricados directamente en el block (cuando el block de hierro fundido). </a:t>
            </a:r>
          </a:p>
        </p:txBody>
      </p:sp>
      <p:sp>
        <p:nvSpPr>
          <p:cNvPr id="20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4680248"/>
            <a:ext cx="4480880" cy="1413887"/>
          </a:xfrm>
          <a:prstGeom prst="roundRect">
            <a:avLst>
              <a:gd name="adj" fmla="val 1190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4848582"/>
            <a:ext cx="36746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Existen cilindros flotantes llamados camisas o camisas flotantes,  las cuales se insertan en el block de cilindros cuando se fabrica de aleación de aluminio. </a:t>
            </a: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84" y="3367684"/>
            <a:ext cx="3861816" cy="3861816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20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8129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PMS Y PMI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62" y="3282962"/>
            <a:ext cx="2374025" cy="4078913"/>
          </a:xfrm>
          <a:prstGeom prst="rect">
            <a:avLst/>
          </a:prstGeom>
        </p:spPr>
      </p:pic>
      <p:cxnSp>
        <p:nvCxnSpPr>
          <p:cNvPr id="4" name="Conector angular 3"/>
          <p:cNvCxnSpPr/>
          <p:nvPr/>
        </p:nvCxnSpPr>
        <p:spPr>
          <a:xfrm>
            <a:off x="2659224" y="3974839"/>
            <a:ext cx="4142792" cy="1633300"/>
          </a:xfrm>
          <a:prstGeom prst="bentConnector3">
            <a:avLst>
              <a:gd name="adj1" fmla="val -225"/>
            </a:avLst>
          </a:prstGeom>
          <a:ln w="25400">
            <a:solidFill>
              <a:srgbClr val="763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386417"/>
            <a:ext cx="4480880" cy="1049412"/>
          </a:xfrm>
          <a:prstGeom prst="roundRect">
            <a:avLst>
              <a:gd name="adj" fmla="val 18287"/>
            </a:avLst>
          </a:prstGeom>
          <a:solidFill>
            <a:schemeClr val="bg1"/>
          </a:solidFill>
          <a:ln w="25400">
            <a:solidFill>
              <a:srgbClr val="7638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3486428"/>
            <a:ext cx="3674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PMI: 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Es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el punto más bajo del cilindro que alcanza la cabeza del pistón en sus desplazamientos descendentes.</a:t>
            </a:r>
          </a:p>
        </p:txBody>
      </p:sp>
      <p:cxnSp>
        <p:nvCxnSpPr>
          <p:cNvPr id="22" name="Conector angular 21"/>
          <p:cNvCxnSpPr/>
          <p:nvPr/>
        </p:nvCxnSpPr>
        <p:spPr>
          <a:xfrm>
            <a:off x="3649294" y="3017819"/>
            <a:ext cx="3488952" cy="1780039"/>
          </a:xfrm>
          <a:prstGeom prst="bentConnector3">
            <a:avLst>
              <a:gd name="adj1" fmla="val 50000"/>
            </a:avLst>
          </a:prstGeom>
          <a:ln w="25400">
            <a:solidFill>
              <a:srgbClr val="763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46119"/>
            <a:ext cx="8677976" cy="953373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25400">
            <a:solidFill>
              <a:srgbClr val="7638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2433044"/>
            <a:ext cx="7741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PMS: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Es el punto más alto del cilindro que alcanza la cabeza del pistón en sus desplazamientos ascendentes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7105650" y="4749800"/>
            <a:ext cx="107950" cy="107950"/>
          </a:xfrm>
          <a:prstGeom prst="ellipse">
            <a:avLst/>
          </a:prstGeom>
          <a:solidFill>
            <a:srgbClr val="763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121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CARRERA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4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603044"/>
            <a:ext cx="4480880" cy="847219"/>
          </a:xfrm>
          <a:prstGeom prst="roundRect">
            <a:avLst>
              <a:gd name="adj" fmla="val 18287"/>
            </a:avLst>
          </a:prstGeom>
          <a:solidFill>
            <a:schemeClr val="bg1"/>
          </a:solidFill>
          <a:ln w="25400">
            <a:solidFill>
              <a:srgbClr val="7638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3737239"/>
            <a:ext cx="3674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Admisión.</a:t>
            </a:r>
          </a:p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Expansión, explosióm o trabajo.</a:t>
            </a:r>
            <a:endParaRPr lang="es-CL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46119"/>
            <a:ext cx="8677976" cy="1151631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25400">
            <a:solidFill>
              <a:srgbClr val="7638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2433044"/>
            <a:ext cx="7741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Es el recorrido alternativo que efectúa el pistón entre los puntos muertos (PMS y PMI). Se mide habitualmente en milímetros (mm) o centímetros (cms).</a:t>
            </a:r>
          </a:p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Existen 2 carreras descendentes que efectúa el pistón en el ciclo de 4 tiempos, estas son:</a:t>
            </a:r>
          </a:p>
        </p:txBody>
      </p:sp>
      <p:grpSp>
        <p:nvGrpSpPr>
          <p:cNvPr id="37" name="Agrupar 36"/>
          <p:cNvGrpSpPr/>
          <p:nvPr/>
        </p:nvGrpSpPr>
        <p:grpSpPr>
          <a:xfrm>
            <a:off x="5414853" y="3556352"/>
            <a:ext cx="3295621" cy="3910909"/>
            <a:chOff x="5414853" y="3556352"/>
            <a:chExt cx="3295621" cy="3910909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853" y="3556352"/>
              <a:ext cx="2276243" cy="3910909"/>
            </a:xfrm>
            <a:prstGeom prst="rect">
              <a:avLst/>
            </a:prstGeom>
          </p:spPr>
        </p:pic>
        <p:sp>
          <p:nvSpPr>
            <p:cNvPr id="18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7798045" y="4857058"/>
              <a:ext cx="912429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7997618" y="4877019"/>
              <a:ext cx="5132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PMS</a:t>
              </a:r>
              <a:endParaRPr lang="x-none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  <p:sp>
          <p:nvSpPr>
            <p:cNvPr id="20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7798045" y="5655436"/>
              <a:ext cx="912429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8016053" y="5676089"/>
              <a:ext cx="4764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PMI</a:t>
              </a:r>
              <a:endParaRPr lang="x-none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  <p:cxnSp>
          <p:nvCxnSpPr>
            <p:cNvPr id="7" name="Conector recto 6"/>
            <p:cNvCxnSpPr>
              <a:endCxn id="18" idx="1"/>
            </p:cNvCxnSpPr>
            <p:nvPr/>
          </p:nvCxnSpPr>
          <p:spPr>
            <a:xfrm>
              <a:off x="6467799" y="5017021"/>
              <a:ext cx="1330246" cy="13887"/>
            </a:xfrm>
            <a:prstGeom prst="line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ipse 7"/>
            <p:cNvSpPr/>
            <p:nvPr/>
          </p:nvSpPr>
          <p:spPr>
            <a:xfrm>
              <a:off x="6446196" y="4983804"/>
              <a:ext cx="68093" cy="68093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24" name="Conector recto 23"/>
            <p:cNvCxnSpPr/>
            <p:nvPr/>
          </p:nvCxnSpPr>
          <p:spPr>
            <a:xfrm>
              <a:off x="6467799" y="5829286"/>
              <a:ext cx="1558601" cy="0"/>
            </a:xfrm>
            <a:prstGeom prst="line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ipse 24"/>
            <p:cNvSpPr/>
            <p:nvPr/>
          </p:nvSpPr>
          <p:spPr>
            <a:xfrm>
              <a:off x="6446196" y="5794442"/>
              <a:ext cx="68093" cy="68093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26" name="Conector recto de flecha 25"/>
            <p:cNvCxnSpPr/>
            <p:nvPr/>
          </p:nvCxnSpPr>
          <p:spPr>
            <a:xfrm>
              <a:off x="7691096" y="5060934"/>
              <a:ext cx="0" cy="706877"/>
            </a:xfrm>
            <a:prstGeom prst="straightConnector1">
              <a:avLst/>
            </a:prstGeom>
            <a:ln>
              <a:solidFill>
                <a:srgbClr val="E9E1E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7749141" y="5263786"/>
              <a:ext cx="7312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rgbClr val="76384D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Carrera</a:t>
              </a:r>
              <a:endParaRPr lang="x-none" dirty="0">
                <a:solidFill>
                  <a:srgbClr val="76384D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</p:grpSp>
      <p:sp>
        <p:nvSpPr>
          <p:cNvPr id="31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4630780"/>
            <a:ext cx="4480880" cy="1812749"/>
          </a:xfrm>
          <a:prstGeom prst="roundRect">
            <a:avLst>
              <a:gd name="adj" fmla="val 12630"/>
            </a:avLst>
          </a:prstGeom>
          <a:solidFill>
            <a:schemeClr val="bg1"/>
          </a:solidFill>
          <a:ln w="25400">
            <a:solidFill>
              <a:srgbClr val="7638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4730791"/>
            <a:ext cx="36746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Existen 2 carreras ascendentes que efectúa el pistón en el ciclo de 4 tiempos, estas son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algn="just"/>
            <a:endParaRPr lang="es-CL" sz="16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Comprensión.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Escape.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202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CALIBRE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62" y="1995930"/>
            <a:ext cx="3135781" cy="5387718"/>
          </a:xfrm>
          <a:prstGeom prst="rect">
            <a:avLst/>
          </a:prstGeom>
        </p:spPr>
      </p:pic>
      <p:sp>
        <p:nvSpPr>
          <p:cNvPr id="10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46119"/>
            <a:ext cx="5074805" cy="1471131"/>
          </a:xfrm>
          <a:prstGeom prst="roundRect">
            <a:avLst>
              <a:gd name="adj" fmla="val 16384"/>
            </a:avLst>
          </a:prstGeom>
          <a:solidFill>
            <a:schemeClr val="bg1"/>
          </a:solidFill>
          <a:ln w="25400">
            <a:solidFill>
              <a:srgbClr val="7638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723612" y="2433044"/>
            <a:ext cx="4619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También llamado diámetro interior del cilindro se refiere a la distancia que existen entre las paredes interiores del cilindro. Se mide habitualmente en milímetros (mm) o centímetros (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cms).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6907237" y="4581378"/>
            <a:ext cx="1261403" cy="0"/>
          </a:xfrm>
          <a:prstGeom prst="straightConnector1">
            <a:avLst/>
          </a:prstGeom>
          <a:ln w="25400">
            <a:solidFill>
              <a:srgbClr val="F3F3F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59;p18">
            <a:extLst>
              <a:ext uri="{FF2B5EF4-FFF2-40B4-BE49-F238E27FC236}">
                <a16:creationId xmlns:a16="http://schemas.microsoft.com/office/drawing/2014/main" xmlns="" id="{E4213530-1E95-4D4E-A793-F1D2A7FE556C}"/>
              </a:ext>
            </a:extLst>
          </p:cNvPr>
          <p:cNvSpPr/>
          <p:nvPr/>
        </p:nvSpPr>
        <p:spPr>
          <a:xfrm>
            <a:off x="3466729" y="4406601"/>
            <a:ext cx="2074100" cy="347700"/>
          </a:xfrm>
          <a:prstGeom prst="roundRect">
            <a:avLst>
              <a:gd name="adj" fmla="val 35974"/>
            </a:avLst>
          </a:prstGeom>
          <a:solidFill>
            <a:srgbClr val="ED42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0D258568-7A54-8C4C-B812-25CD363066E2}"/>
              </a:ext>
            </a:extLst>
          </p:cNvPr>
          <p:cNvSpPr/>
          <p:nvPr/>
        </p:nvSpPr>
        <p:spPr>
          <a:xfrm>
            <a:off x="3606739" y="4426562"/>
            <a:ext cx="1794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DIÁMETRO O CALIBRE</a:t>
            </a:r>
            <a:endParaRPr lang="x-none" dirty="0">
              <a:solidFill>
                <a:schemeClr val="bg1"/>
              </a:solidFill>
              <a:latin typeface="Calibri" panose="020F0502020204030204" pitchFamily="34" charset="0"/>
              <a:ea typeface="Roboto Medium"/>
              <a:cs typeface="Calibri" panose="020F0502020204030204" pitchFamily="34" charset="0"/>
              <a:sym typeface="Roboto Medium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5300357" y="4580451"/>
            <a:ext cx="1554468" cy="0"/>
          </a:xfrm>
          <a:prstGeom prst="line">
            <a:avLst/>
          </a:prstGeom>
          <a:ln w="25400">
            <a:solidFill>
              <a:srgbClr val="ED42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6791325" y="4530725"/>
            <a:ext cx="95250" cy="95250"/>
          </a:xfrm>
          <a:prstGeom prst="ellipse">
            <a:avLst/>
          </a:prstGeom>
          <a:solidFill>
            <a:srgbClr val="ED4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8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CARRERA Y CALIBRE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0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432943"/>
            <a:ext cx="4119719" cy="1208281"/>
          </a:xfrm>
          <a:prstGeom prst="roundRect">
            <a:avLst>
              <a:gd name="adj" fmla="val 11719"/>
            </a:avLst>
          </a:prstGeom>
          <a:solidFill>
            <a:schemeClr val="bg1"/>
          </a:solidFill>
          <a:ln w="25400">
            <a:solidFill>
              <a:srgbClr val="7638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723612" y="3619868"/>
            <a:ext cx="3750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Motor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Super cuadrado.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Motor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Cuadrado.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Motor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Largo</a:t>
            </a:r>
          </a:p>
        </p:txBody>
      </p:sp>
      <p:sp>
        <p:nvSpPr>
          <p:cNvPr id="24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46120"/>
            <a:ext cx="8677976" cy="907750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25400">
            <a:solidFill>
              <a:srgbClr val="7638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2433044"/>
            <a:ext cx="7741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Son dos medidas muy importantes del motor, ya que en base a estas se puede designar y definir 3 tipos de motores: </a:t>
            </a:r>
          </a:p>
        </p:txBody>
      </p:sp>
      <p:grpSp>
        <p:nvGrpSpPr>
          <p:cNvPr id="26" name="Agrupar 25"/>
          <p:cNvGrpSpPr/>
          <p:nvPr/>
        </p:nvGrpSpPr>
        <p:grpSpPr>
          <a:xfrm>
            <a:off x="5414853" y="3556352"/>
            <a:ext cx="3295621" cy="3910909"/>
            <a:chOff x="5414853" y="3556352"/>
            <a:chExt cx="3295621" cy="3910909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853" y="3556352"/>
              <a:ext cx="2276243" cy="3910909"/>
            </a:xfrm>
            <a:prstGeom prst="rect">
              <a:avLst/>
            </a:prstGeom>
          </p:spPr>
        </p:pic>
        <p:sp>
          <p:nvSpPr>
            <p:cNvPr id="29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7798045" y="4857058"/>
              <a:ext cx="912429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7997618" y="4877019"/>
              <a:ext cx="5132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PMS</a:t>
              </a:r>
              <a:endParaRPr lang="x-none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  <p:sp>
          <p:nvSpPr>
            <p:cNvPr id="31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7798045" y="5655436"/>
              <a:ext cx="912429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8016053" y="5676089"/>
              <a:ext cx="4764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PMI</a:t>
              </a:r>
              <a:endParaRPr lang="x-none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  <p:cxnSp>
          <p:nvCxnSpPr>
            <p:cNvPr id="33" name="Conector recto 32"/>
            <p:cNvCxnSpPr/>
            <p:nvPr/>
          </p:nvCxnSpPr>
          <p:spPr>
            <a:xfrm>
              <a:off x="6467799" y="5017021"/>
              <a:ext cx="1330246" cy="13887"/>
            </a:xfrm>
            <a:prstGeom prst="line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ipse 33"/>
            <p:cNvSpPr/>
            <p:nvPr/>
          </p:nvSpPr>
          <p:spPr>
            <a:xfrm>
              <a:off x="6446196" y="4983804"/>
              <a:ext cx="68093" cy="68093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35" name="Conector recto 34"/>
            <p:cNvCxnSpPr/>
            <p:nvPr/>
          </p:nvCxnSpPr>
          <p:spPr>
            <a:xfrm>
              <a:off x="6467799" y="5829286"/>
              <a:ext cx="1558601" cy="0"/>
            </a:xfrm>
            <a:prstGeom prst="line">
              <a:avLst/>
            </a:prstGeom>
            <a:ln w="25400">
              <a:solidFill>
                <a:srgbClr val="ED42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lipse 35"/>
            <p:cNvSpPr/>
            <p:nvPr/>
          </p:nvSpPr>
          <p:spPr>
            <a:xfrm>
              <a:off x="6446196" y="5794442"/>
              <a:ext cx="68093" cy="68093"/>
            </a:xfrm>
            <a:prstGeom prst="ellipse">
              <a:avLst/>
            </a:prstGeom>
            <a:solidFill>
              <a:srgbClr val="ED4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37" name="Conector recto de flecha 36"/>
            <p:cNvCxnSpPr/>
            <p:nvPr/>
          </p:nvCxnSpPr>
          <p:spPr>
            <a:xfrm>
              <a:off x="7691096" y="5060934"/>
              <a:ext cx="0" cy="706877"/>
            </a:xfrm>
            <a:prstGeom prst="straightConnector1">
              <a:avLst/>
            </a:prstGeom>
            <a:ln>
              <a:solidFill>
                <a:srgbClr val="E9E1E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7749141" y="5263786"/>
              <a:ext cx="7312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rgbClr val="76384D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Carrera</a:t>
              </a:r>
              <a:endParaRPr lang="x-none" dirty="0">
                <a:solidFill>
                  <a:srgbClr val="76384D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</p:grpSp>
      <p:cxnSp>
        <p:nvCxnSpPr>
          <p:cNvPr id="39" name="Conector recto de flecha 38"/>
          <p:cNvCxnSpPr/>
          <p:nvPr/>
        </p:nvCxnSpPr>
        <p:spPr>
          <a:xfrm>
            <a:off x="6073698" y="5463119"/>
            <a:ext cx="959004" cy="0"/>
          </a:xfrm>
          <a:prstGeom prst="straightConnector1">
            <a:avLst/>
          </a:prstGeom>
          <a:ln w="25400">
            <a:solidFill>
              <a:srgbClr val="F3F3F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Google Shape;159;p18">
            <a:extLst>
              <a:ext uri="{FF2B5EF4-FFF2-40B4-BE49-F238E27FC236}">
                <a16:creationId xmlns:a16="http://schemas.microsoft.com/office/drawing/2014/main" xmlns="" id="{E4213530-1E95-4D4E-A793-F1D2A7FE556C}"/>
              </a:ext>
            </a:extLst>
          </p:cNvPr>
          <p:cNvSpPr/>
          <p:nvPr/>
        </p:nvSpPr>
        <p:spPr>
          <a:xfrm>
            <a:off x="2511643" y="5289269"/>
            <a:ext cx="2074100" cy="347700"/>
          </a:xfrm>
          <a:prstGeom prst="roundRect">
            <a:avLst>
              <a:gd name="adj" fmla="val 35974"/>
            </a:avLst>
          </a:prstGeom>
          <a:solidFill>
            <a:srgbClr val="ED42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0D258568-7A54-8C4C-B812-25CD363066E2}"/>
              </a:ext>
            </a:extLst>
          </p:cNvPr>
          <p:cNvSpPr/>
          <p:nvPr/>
        </p:nvSpPr>
        <p:spPr>
          <a:xfrm>
            <a:off x="2651653" y="5309230"/>
            <a:ext cx="1794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DIÁMETRO O CALIBRE</a:t>
            </a:r>
            <a:endParaRPr lang="x-none" dirty="0">
              <a:solidFill>
                <a:schemeClr val="bg1"/>
              </a:solidFill>
              <a:latin typeface="Calibri" panose="020F0502020204030204" pitchFamily="34" charset="0"/>
              <a:ea typeface="Roboto Medium"/>
              <a:cs typeface="Calibri" panose="020F0502020204030204" pitchFamily="34" charset="0"/>
              <a:sym typeface="Roboto Medium"/>
            </a:endParaRPr>
          </a:p>
        </p:txBody>
      </p:sp>
      <p:cxnSp>
        <p:nvCxnSpPr>
          <p:cNvPr id="42" name="Conector recto 41"/>
          <p:cNvCxnSpPr/>
          <p:nvPr/>
        </p:nvCxnSpPr>
        <p:spPr>
          <a:xfrm>
            <a:off x="4345271" y="5463119"/>
            <a:ext cx="1554468" cy="0"/>
          </a:xfrm>
          <a:prstGeom prst="line">
            <a:avLst/>
          </a:prstGeom>
          <a:ln w="25400">
            <a:solidFill>
              <a:srgbClr val="ED42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ipse 42"/>
          <p:cNvSpPr/>
          <p:nvPr/>
        </p:nvSpPr>
        <p:spPr>
          <a:xfrm>
            <a:off x="5836239" y="5413393"/>
            <a:ext cx="95250" cy="95250"/>
          </a:xfrm>
          <a:prstGeom prst="ellipse">
            <a:avLst/>
          </a:prstGeom>
          <a:solidFill>
            <a:srgbClr val="ED4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678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TIPOS DE </a:t>
            </a:r>
            <a:r>
              <a:rPr lang="es-ES" sz="2800" dirty="0" smtClean="0">
                <a:solidFill>
                  <a:srgbClr val="ED423D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MOTORES</a:t>
            </a:r>
            <a:endParaRPr lang="es-CL" sz="3100" dirty="0">
              <a:solidFill>
                <a:srgbClr val="ED423D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0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50191"/>
            <a:ext cx="8677976" cy="1139780"/>
          </a:xfrm>
          <a:prstGeom prst="roundRect">
            <a:avLst>
              <a:gd name="adj" fmla="val 16346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2404583"/>
            <a:ext cx="7741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Motor A: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Es un motor supercuadrado, ya que el calibre o diámetro del cilindro es mayor  a la carrera del pistón.</a:t>
            </a:r>
          </a:p>
          <a:p>
            <a:r>
              <a:rPr lang="es-CL" sz="1600" b="1" dirty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D = 100 mm	C = 80 mm</a:t>
            </a:r>
          </a:p>
        </p:txBody>
      </p:sp>
      <p:sp>
        <p:nvSpPr>
          <p:cNvPr id="39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528865"/>
            <a:ext cx="5354913" cy="1139780"/>
          </a:xfrm>
          <a:prstGeom prst="roundRect">
            <a:avLst>
              <a:gd name="adj" fmla="val 16346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3683257"/>
            <a:ext cx="4777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Motor B: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Es un motor cuadrado, ya que el calibre o diámetro del cilindro y la carrera del pistón son iguales.</a:t>
            </a:r>
          </a:p>
          <a:p>
            <a:r>
              <a:rPr lang="es-CL" sz="1600" b="1" dirty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D = 100 mm	C = 100 mm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="" xmlns:a16="http://schemas.microsoft.com/office/drawing/2014/main" id="{93C754C3-5E18-4648-A6F2-242441752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779" y="4497188"/>
            <a:ext cx="3341568" cy="1998374"/>
          </a:xfrm>
          <a:prstGeom prst="rect">
            <a:avLst/>
          </a:prstGeom>
        </p:spPr>
      </p:pic>
      <p:sp>
        <p:nvSpPr>
          <p:cNvPr id="44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4807540"/>
            <a:ext cx="5354913" cy="1377670"/>
          </a:xfrm>
          <a:prstGeom prst="roundRect">
            <a:avLst>
              <a:gd name="adj" fmla="val 14188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4961932"/>
            <a:ext cx="47772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Motor C: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Es un motor largo, ya que el calibre o diámetro del cilindro es mas pequeño que la carrera del pistón.</a:t>
            </a:r>
          </a:p>
          <a:p>
            <a:r>
              <a:rPr lang="es-CL" sz="1600" b="1" dirty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D = 100 mm	C = 130 mm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408235" y="415813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rgbClr val="ED423D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endParaRPr lang="es-ES_tradnl" sz="2400" b="1" dirty="0">
              <a:solidFill>
                <a:srgbClr val="ED423D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7503610" y="415813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rgbClr val="ED423D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endParaRPr lang="es-ES_tradnl" sz="2400" b="1" dirty="0">
              <a:solidFill>
                <a:srgbClr val="ED423D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8598985" y="415813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rgbClr val="ED423D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endParaRPr lang="es-ES_tradnl" sz="2400" b="1" dirty="0">
              <a:solidFill>
                <a:srgbClr val="ED423D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858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CÁMARA DE COMBUSTIÓN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62" y="1995930"/>
            <a:ext cx="3135781" cy="5387718"/>
          </a:xfrm>
          <a:prstGeom prst="rect">
            <a:avLst/>
          </a:prstGeom>
        </p:spPr>
      </p:pic>
      <p:sp>
        <p:nvSpPr>
          <p:cNvPr id="10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46120"/>
            <a:ext cx="5074805" cy="928678"/>
          </a:xfrm>
          <a:prstGeom prst="roundRect">
            <a:avLst>
              <a:gd name="adj" fmla="val 16384"/>
            </a:avLst>
          </a:prstGeom>
          <a:solidFill>
            <a:schemeClr val="bg1"/>
          </a:solidFill>
          <a:ln w="25400">
            <a:solidFill>
              <a:srgbClr val="7638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723612" y="2433044"/>
            <a:ext cx="4619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Es el espacio que queda entre la culata y la cabeza del pistón, cuando este se encuentra en el PMS. </a:t>
            </a:r>
          </a:p>
        </p:txBody>
      </p:sp>
      <p:sp>
        <p:nvSpPr>
          <p:cNvPr id="17" name="Google Shape;159;p18">
            <a:extLst>
              <a:ext uri="{FF2B5EF4-FFF2-40B4-BE49-F238E27FC236}">
                <a16:creationId xmlns:a16="http://schemas.microsoft.com/office/drawing/2014/main" xmlns="" id="{E4213530-1E95-4D4E-A793-F1D2A7FE556C}"/>
              </a:ext>
            </a:extLst>
          </p:cNvPr>
          <p:cNvSpPr/>
          <p:nvPr/>
        </p:nvSpPr>
        <p:spPr>
          <a:xfrm>
            <a:off x="3190032" y="4406601"/>
            <a:ext cx="2461130" cy="347700"/>
          </a:xfrm>
          <a:prstGeom prst="roundRect">
            <a:avLst>
              <a:gd name="adj" fmla="val 35974"/>
            </a:avLst>
          </a:prstGeom>
          <a:solidFill>
            <a:srgbClr val="ED42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0D258568-7A54-8C4C-B812-25CD363066E2}"/>
              </a:ext>
            </a:extLst>
          </p:cNvPr>
          <p:cNvSpPr/>
          <p:nvPr/>
        </p:nvSpPr>
        <p:spPr>
          <a:xfrm>
            <a:off x="3343219" y="4426562"/>
            <a:ext cx="21547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CÁMARA DE COMBUSTIÓN</a:t>
            </a:r>
            <a:endParaRPr lang="x-none" dirty="0">
              <a:solidFill>
                <a:schemeClr val="bg1"/>
              </a:solidFill>
              <a:latin typeface="Calibri" panose="020F0502020204030204" pitchFamily="34" charset="0"/>
              <a:ea typeface="Roboto Medium"/>
              <a:cs typeface="Calibri" panose="020F0502020204030204" pitchFamily="34" charset="0"/>
              <a:sym typeface="Roboto Medium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7465085" y="3338348"/>
            <a:ext cx="95250" cy="95250"/>
          </a:xfrm>
          <a:prstGeom prst="ellipse">
            <a:avLst/>
          </a:prstGeom>
          <a:solidFill>
            <a:srgbClr val="ED4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" name="Conector angular 3"/>
          <p:cNvCxnSpPr/>
          <p:nvPr/>
        </p:nvCxnSpPr>
        <p:spPr>
          <a:xfrm flipV="1">
            <a:off x="5497976" y="3385973"/>
            <a:ext cx="2014734" cy="1195146"/>
          </a:xfrm>
          <a:prstGeom prst="bentConnector3">
            <a:avLst/>
          </a:prstGeom>
          <a:ln w="25400">
            <a:solidFill>
              <a:srgbClr val="ED42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número de diapositiva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614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CILINDRADA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0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668738"/>
            <a:ext cx="4119719" cy="2193797"/>
          </a:xfrm>
          <a:prstGeom prst="roundRect">
            <a:avLst>
              <a:gd name="adj" fmla="val 9718"/>
            </a:avLst>
          </a:prstGeom>
          <a:solidFill>
            <a:schemeClr val="bg1"/>
          </a:solidFill>
          <a:ln w="25400">
            <a:solidFill>
              <a:srgbClr val="7638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723612" y="3855663"/>
            <a:ext cx="37504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Existen dos tipos de cilindrada: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s-CL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b="1" dirty="0" smtClean="0">
                <a:latin typeface="Calibri" charset="0"/>
                <a:ea typeface="Calibri" charset="0"/>
                <a:cs typeface="Calibri" charset="0"/>
              </a:rPr>
              <a:t>Cilindrada unitaria: 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Se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refiere a un solo cilindro.</a:t>
            </a:r>
          </a:p>
          <a:p>
            <a:pPr lvl="1" algn="just"/>
            <a:endParaRPr lang="es-CL" sz="1600" dirty="0">
              <a:latin typeface="Calibri" charset="0"/>
              <a:ea typeface="Calibri" charset="0"/>
              <a:cs typeface="Calibri" charset="0"/>
            </a:endParaRPr>
          </a:p>
          <a:p>
            <a:pPr marL="298450" lvl="1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b="1" dirty="0">
                <a:latin typeface="Calibri" charset="0"/>
                <a:ea typeface="Calibri" charset="0"/>
                <a:cs typeface="Calibri" charset="0"/>
              </a:rPr>
              <a:t>Cilindrada </a:t>
            </a:r>
            <a:r>
              <a:rPr lang="es-CL" sz="1600" b="1" dirty="0" smtClean="0">
                <a:latin typeface="Calibri" charset="0"/>
                <a:ea typeface="Calibri" charset="0"/>
                <a:cs typeface="Calibri" charset="0"/>
              </a:rPr>
              <a:t>total: 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Se </a:t>
            </a: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refiere a todos los cilindros 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que tenga el motor.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2246119"/>
            <a:ext cx="8677976" cy="1151631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25400">
            <a:solidFill>
              <a:srgbClr val="7638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2433044"/>
            <a:ext cx="7741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Es la capacidad de llenado que tiene el cilindro. Comprende el espacio que queda dentro del cilindro cuando el pistón está en el PMI y la culata, se mide habitualmente en centímetros cúbicos (cc) o Litros (lts).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853" y="3556352"/>
            <a:ext cx="2276243" cy="3910909"/>
          </a:xfrm>
          <a:prstGeom prst="rect">
            <a:avLst/>
          </a:prstGeom>
        </p:spPr>
      </p:pic>
      <p:sp>
        <p:nvSpPr>
          <p:cNvPr id="40" name="Google Shape;159;p18">
            <a:extLst>
              <a:ext uri="{FF2B5EF4-FFF2-40B4-BE49-F238E27FC236}">
                <a16:creationId xmlns:a16="http://schemas.microsoft.com/office/drawing/2014/main" xmlns="" id="{E4213530-1E95-4D4E-A793-F1D2A7FE556C}"/>
              </a:ext>
            </a:extLst>
          </p:cNvPr>
          <p:cNvSpPr/>
          <p:nvPr/>
        </p:nvSpPr>
        <p:spPr>
          <a:xfrm>
            <a:off x="2511643" y="6094361"/>
            <a:ext cx="2074100" cy="347700"/>
          </a:xfrm>
          <a:prstGeom prst="roundRect">
            <a:avLst>
              <a:gd name="adj" fmla="val 35974"/>
            </a:avLst>
          </a:prstGeom>
          <a:solidFill>
            <a:srgbClr val="ED42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0D258568-7A54-8C4C-B812-25CD363066E2}"/>
              </a:ext>
            </a:extLst>
          </p:cNvPr>
          <p:cNvSpPr/>
          <p:nvPr/>
        </p:nvSpPr>
        <p:spPr>
          <a:xfrm>
            <a:off x="2651653" y="6114322"/>
            <a:ext cx="1843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CILINDRADA UNITARIA</a:t>
            </a:r>
            <a:endParaRPr lang="x-none" dirty="0">
              <a:solidFill>
                <a:schemeClr val="bg1"/>
              </a:solidFill>
              <a:latin typeface="Calibri" panose="020F0502020204030204" pitchFamily="34" charset="0"/>
              <a:ea typeface="Roboto Medium"/>
              <a:cs typeface="Calibri" panose="020F0502020204030204" pitchFamily="34" charset="0"/>
              <a:sym typeface="Roboto Medium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6514289" y="5413393"/>
            <a:ext cx="95250" cy="95250"/>
          </a:xfrm>
          <a:prstGeom prst="ellipse">
            <a:avLst/>
          </a:prstGeom>
          <a:solidFill>
            <a:srgbClr val="ED4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" name="Conector angular 2"/>
          <p:cNvCxnSpPr>
            <a:endCxn id="43" idx="2"/>
          </p:cNvCxnSpPr>
          <p:nvPr/>
        </p:nvCxnSpPr>
        <p:spPr>
          <a:xfrm flipV="1">
            <a:off x="4367174" y="5461018"/>
            <a:ext cx="2147115" cy="807193"/>
          </a:xfrm>
          <a:prstGeom prst="bentConnector3">
            <a:avLst/>
          </a:prstGeom>
          <a:ln w="25400">
            <a:solidFill>
              <a:srgbClr val="ED42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número de diapositiva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587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42" y="1815299"/>
            <a:ext cx="7016441" cy="4871642"/>
          </a:xfrm>
          <a:prstGeom prst="rect">
            <a:avLst/>
          </a:prstGeom>
        </p:spPr>
      </p:pic>
      <p:sp>
        <p:nvSpPr>
          <p:cNvPr id="16" name="Botón de acción: Hacia delante o Siguiente 15">
            <a:hlinkClick r:id="rId4" highlightClick="1"/>
          </p:cNvPr>
          <p:cNvSpPr/>
          <p:nvPr/>
        </p:nvSpPr>
        <p:spPr>
          <a:xfrm>
            <a:off x="2079500" y="3655179"/>
            <a:ext cx="491851" cy="491851"/>
          </a:xfrm>
          <a:prstGeom prst="actionButtonForwardNex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Google Shape;80;p14">
            <a:extLst>
              <a:ext uri="{FF2B5EF4-FFF2-40B4-BE49-F238E27FC236}">
                <a16:creationId xmlns:a16="http://schemas.microsoft.com/office/drawing/2014/main" xmlns="" id="{80B05D3B-B6F2-4040-A8A8-0F75AC422395}"/>
              </a:ext>
            </a:extLst>
          </p:cNvPr>
          <p:cNvSpPr txBox="1"/>
          <p:nvPr/>
        </p:nvSpPr>
        <p:spPr>
          <a:xfrm>
            <a:off x="2571351" y="3714121"/>
            <a:ext cx="3259392" cy="37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CL" sz="1600" b="1" dirty="0">
                <a:solidFill>
                  <a:srgbClr val="731D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Función y partes del motor</a:t>
            </a:r>
            <a:endParaRPr lang="es-CL" sz="1600" b="1" dirty="0">
              <a:solidFill>
                <a:srgbClr val="731D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4254" y="3959846"/>
            <a:ext cx="4636302" cy="3844875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366450" y="1220100"/>
            <a:ext cx="8966551" cy="577341"/>
            <a:chOff x="366450" y="1220100"/>
            <a:chExt cx="8966551" cy="577341"/>
          </a:xfrm>
        </p:grpSpPr>
        <p:sp>
          <p:nvSpPr>
            <p:cNvPr id="21" name="Google Shape;206;p7"/>
            <p:cNvSpPr txBox="1"/>
            <p:nvPr/>
          </p:nvSpPr>
          <p:spPr>
            <a:xfrm>
              <a:off x="382499" y="1261272"/>
              <a:ext cx="8950502" cy="536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spAutoFit/>
            </a:bodyPr>
            <a:lstStyle/>
            <a:p>
              <a:pPr lvl="0">
                <a:lnSpc>
                  <a:spcPct val="80000"/>
                </a:lnSpc>
                <a:buClr>
                  <a:srgbClr val="741B47"/>
                </a:buClr>
                <a:buSzPts val="2800"/>
              </a:pPr>
              <a:r>
                <a:rPr lang="en-US" sz="2800" b="1" dirty="0" smtClean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VIDEO</a:t>
              </a:r>
              <a:endParaRPr lang="en-US" sz="2800" dirty="0"/>
            </a:p>
          </p:txBody>
        </p:sp>
        <p:sp>
          <p:nvSpPr>
            <p:cNvPr id="22" name="Google Shape;443;p20"/>
            <p:cNvSpPr txBox="1"/>
            <p:nvPr/>
          </p:nvSpPr>
          <p:spPr>
            <a:xfrm>
              <a:off x="366450" y="1220100"/>
              <a:ext cx="4700400" cy="1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 smtClean="0">
                  <a:latin typeface="Calibri"/>
                  <a:ea typeface="Calibri"/>
                  <a:cs typeface="Calibri"/>
                  <a:sym typeface="Calibri"/>
                </a:rPr>
                <a:t>VEAMOS EL SIGUIENTE</a:t>
              </a:r>
              <a:endParaRPr sz="14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Marcador de número de diapositiva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28</a:t>
            </a:fld>
            <a:endParaRPr lang="es-CL" dirty="0"/>
          </a:p>
        </p:txBody>
      </p:sp>
      <p:grpSp>
        <p:nvGrpSpPr>
          <p:cNvPr id="24" name="Google Shape;322;p18"/>
          <p:cNvGrpSpPr/>
          <p:nvPr/>
        </p:nvGrpSpPr>
        <p:grpSpPr>
          <a:xfrm flipH="1">
            <a:off x="6552862" y="1699453"/>
            <a:ext cx="2633625" cy="2629601"/>
            <a:chOff x="6788832" y="1740310"/>
            <a:chExt cx="2633625" cy="2629601"/>
          </a:xfrm>
        </p:grpSpPr>
        <p:sp>
          <p:nvSpPr>
            <p:cNvPr id="25" name="Google Shape;323;p18"/>
            <p:cNvSpPr/>
            <p:nvPr/>
          </p:nvSpPr>
          <p:spPr>
            <a:xfrm flipH="1">
              <a:off x="6788832" y="1740310"/>
              <a:ext cx="2633625" cy="1993051"/>
            </a:xfrm>
            <a:prstGeom prst="roundRect">
              <a:avLst>
                <a:gd name="adj" fmla="val 11224"/>
              </a:avLst>
            </a:prstGeom>
            <a:solidFill>
              <a:srgbClr val="DFD3D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24;p18"/>
            <p:cNvSpPr/>
            <p:nvPr/>
          </p:nvSpPr>
          <p:spPr>
            <a:xfrm rot="9431658" flipH="1">
              <a:off x="8096392" y="3547835"/>
              <a:ext cx="333492" cy="788255"/>
            </a:xfrm>
            <a:prstGeom prst="triangle">
              <a:avLst>
                <a:gd name="adj" fmla="val 50000"/>
              </a:avLst>
            </a:prstGeom>
            <a:solidFill>
              <a:srgbClr val="DFD3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325;p18"/>
          <p:cNvSpPr txBox="1"/>
          <p:nvPr/>
        </p:nvSpPr>
        <p:spPr>
          <a:xfrm flipH="1">
            <a:off x="6705344" y="2120886"/>
            <a:ext cx="2474996" cy="12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CL" sz="1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¡Atención a la </a:t>
            </a:r>
            <a:r>
              <a:rPr lang="es-CL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explicación paso a paso </a:t>
            </a:r>
            <a:r>
              <a:rPr lang="es-CL" sz="1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de este video!</a:t>
            </a:r>
          </a:p>
          <a:p>
            <a:pPr lvl="0">
              <a:lnSpc>
                <a:spcPct val="80000"/>
              </a:lnSpc>
            </a:pPr>
            <a:r>
              <a:rPr lang="es-CL" sz="1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El profesor pausará el video y  realizará preguntas al respecto. ¡Concéntrate!</a:t>
            </a:r>
            <a:endParaRPr sz="1800" b="0" i="0" u="none" strike="noStrike" cap="none" dirty="0">
              <a:solidFill>
                <a:srgbClr val="741B47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56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3;p16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err="1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Kahoot</a:t>
            </a: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!</a:t>
            </a:r>
            <a:endParaRPr sz="31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xmlns="" id="{3C5EA18A-4979-4B4F-89E8-76D78BAC99AB}"/>
              </a:ext>
            </a:extLst>
          </p:cNvPr>
          <p:cNvSpPr txBox="1">
            <a:spLocks/>
          </p:cNvSpPr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x-none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¡PRACTIQUEMOS!</a:t>
            </a:r>
          </a:p>
          <a:p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831242" y="2537442"/>
            <a:ext cx="4693364" cy="858238"/>
            <a:chOff x="4461133" y="3103703"/>
            <a:chExt cx="4693364" cy="858238"/>
          </a:xfrm>
        </p:grpSpPr>
        <p:sp>
          <p:nvSpPr>
            <p:cNvPr id="12" name="Google Shape;111;p16">
              <a:extLst>
                <a:ext uri="{FF2B5EF4-FFF2-40B4-BE49-F238E27FC236}">
                  <a16:creationId xmlns:a16="http://schemas.microsoft.com/office/drawing/2014/main" xmlns="" id="{F6E64C46-4E8F-CC43-B7EB-BFE05B9642FD}"/>
                </a:ext>
              </a:extLst>
            </p:cNvPr>
            <p:cNvSpPr/>
            <p:nvPr/>
          </p:nvSpPr>
          <p:spPr>
            <a:xfrm>
              <a:off x="4461133" y="3103703"/>
              <a:ext cx="4589212" cy="8582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grpSp>
          <p:nvGrpSpPr>
            <p:cNvPr id="13" name="Google Shape;112;p16">
              <a:extLst>
                <a:ext uri="{FF2B5EF4-FFF2-40B4-BE49-F238E27FC236}">
                  <a16:creationId xmlns:a16="http://schemas.microsoft.com/office/drawing/2014/main" xmlns="" id="{11E870C6-43B6-2649-B232-D6746085D47C}"/>
                </a:ext>
              </a:extLst>
            </p:cNvPr>
            <p:cNvGrpSpPr/>
            <p:nvPr/>
          </p:nvGrpSpPr>
          <p:grpSpPr>
            <a:xfrm>
              <a:off x="8778297" y="3327580"/>
              <a:ext cx="376200" cy="442686"/>
              <a:chOff x="476000" y="3474977"/>
              <a:chExt cx="376200" cy="442686"/>
            </a:xfrm>
          </p:grpSpPr>
          <p:sp>
            <p:nvSpPr>
              <p:cNvPr id="17" name="Google Shape;113;p16">
                <a:extLst>
                  <a:ext uri="{FF2B5EF4-FFF2-40B4-BE49-F238E27FC236}">
                    <a16:creationId xmlns:a16="http://schemas.microsoft.com/office/drawing/2014/main" xmlns="" id="{5750A403-94D3-8841-A15B-7A8FA486AB40}"/>
                  </a:ext>
                </a:extLst>
              </p:cNvPr>
              <p:cNvSpPr/>
              <p:nvPr/>
            </p:nvSpPr>
            <p:spPr>
              <a:xfrm>
                <a:off x="476000" y="3509175"/>
                <a:ext cx="376200" cy="385800"/>
              </a:xfrm>
              <a:prstGeom prst="roundRect">
                <a:avLst>
                  <a:gd name="adj" fmla="val 16667"/>
                </a:avLst>
              </a:prstGeom>
              <a:solidFill>
                <a:srgbClr val="741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4;p16">
                <a:extLst>
                  <a:ext uri="{FF2B5EF4-FFF2-40B4-BE49-F238E27FC236}">
                    <a16:creationId xmlns:a16="http://schemas.microsoft.com/office/drawing/2014/main" xmlns="" id="{D96B5EFF-40BA-1E43-817B-6A402D7E3895}"/>
                  </a:ext>
                </a:extLst>
              </p:cNvPr>
              <p:cNvSpPr txBox="1"/>
              <p:nvPr/>
            </p:nvSpPr>
            <p:spPr>
              <a:xfrm>
                <a:off x="493813" y="3474977"/>
                <a:ext cx="300300" cy="4426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x-none" sz="2800" b="1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28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118;p16">
              <a:extLst>
                <a:ext uri="{FF2B5EF4-FFF2-40B4-BE49-F238E27FC236}">
                  <a16:creationId xmlns:a16="http://schemas.microsoft.com/office/drawing/2014/main" xmlns="" id="{C4C5ACB3-B5CB-2647-8236-C93F0DBF27C0}"/>
                </a:ext>
              </a:extLst>
            </p:cNvPr>
            <p:cNvSpPr txBox="1"/>
            <p:nvPr/>
          </p:nvSpPr>
          <p:spPr>
            <a:xfrm>
              <a:off x="4749745" y="3211731"/>
              <a:ext cx="3924400" cy="6421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s-CL" sz="1600" dirty="0" smtClean="0">
                  <a:latin typeface="Calibri" charset="0"/>
                  <a:ea typeface="Calibri" charset="0"/>
                  <a:cs typeface="Calibri" charset="0"/>
                </a:rPr>
                <a:t>Descarga la aplicación desde ”Play Store” o “App Store” o entra a la página kahoot.it</a:t>
              </a:r>
              <a:endParaRPr lang="es-CL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831242" y="3523108"/>
            <a:ext cx="4693364" cy="858238"/>
            <a:chOff x="4461133" y="4089369"/>
            <a:chExt cx="4693364" cy="858238"/>
          </a:xfrm>
        </p:grpSpPr>
        <p:sp>
          <p:nvSpPr>
            <p:cNvPr id="20" name="Google Shape;111;p16">
              <a:extLst>
                <a:ext uri="{FF2B5EF4-FFF2-40B4-BE49-F238E27FC236}">
                  <a16:creationId xmlns:a16="http://schemas.microsoft.com/office/drawing/2014/main" xmlns="" id="{55CAFD6E-07A9-3C40-8D3A-788DDEB8B844}"/>
                </a:ext>
              </a:extLst>
            </p:cNvPr>
            <p:cNvSpPr/>
            <p:nvPr/>
          </p:nvSpPr>
          <p:spPr>
            <a:xfrm>
              <a:off x="4461133" y="4089369"/>
              <a:ext cx="4589212" cy="8582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grpSp>
          <p:nvGrpSpPr>
            <p:cNvPr id="21" name="Google Shape;112;p16">
              <a:extLst>
                <a:ext uri="{FF2B5EF4-FFF2-40B4-BE49-F238E27FC236}">
                  <a16:creationId xmlns:a16="http://schemas.microsoft.com/office/drawing/2014/main" xmlns="" id="{E3F26645-D0BA-E14C-B7E9-1511A0D80D67}"/>
                </a:ext>
              </a:extLst>
            </p:cNvPr>
            <p:cNvGrpSpPr/>
            <p:nvPr/>
          </p:nvGrpSpPr>
          <p:grpSpPr>
            <a:xfrm>
              <a:off x="8778297" y="4346219"/>
              <a:ext cx="376200" cy="387025"/>
              <a:chOff x="476000" y="3507950"/>
              <a:chExt cx="376200" cy="387025"/>
            </a:xfrm>
          </p:grpSpPr>
          <p:sp>
            <p:nvSpPr>
              <p:cNvPr id="23" name="Google Shape;113;p16">
                <a:extLst>
                  <a:ext uri="{FF2B5EF4-FFF2-40B4-BE49-F238E27FC236}">
                    <a16:creationId xmlns:a16="http://schemas.microsoft.com/office/drawing/2014/main" xmlns="" id="{6165CBD5-DF34-144E-970C-4B5E3DF3DC6B}"/>
                  </a:ext>
                </a:extLst>
              </p:cNvPr>
              <p:cNvSpPr/>
              <p:nvPr/>
            </p:nvSpPr>
            <p:spPr>
              <a:xfrm>
                <a:off x="476000" y="3509175"/>
                <a:ext cx="376200" cy="385800"/>
              </a:xfrm>
              <a:prstGeom prst="roundRect">
                <a:avLst>
                  <a:gd name="adj" fmla="val 16667"/>
                </a:avLst>
              </a:prstGeom>
              <a:solidFill>
                <a:srgbClr val="741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4;p16">
                <a:extLst>
                  <a:ext uri="{FF2B5EF4-FFF2-40B4-BE49-F238E27FC236}">
                    <a16:creationId xmlns:a16="http://schemas.microsoft.com/office/drawing/2014/main" xmlns="" id="{5F80F95F-34F3-9942-8AFB-260CABDAD3E3}"/>
                  </a:ext>
                </a:extLst>
              </p:cNvPr>
              <p:cNvSpPr txBox="1"/>
              <p:nvPr/>
            </p:nvSpPr>
            <p:spPr>
              <a:xfrm>
                <a:off x="493813" y="3507950"/>
                <a:ext cx="300300" cy="38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x-none" sz="2800" b="1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28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Agrupar 24"/>
          <p:cNvGrpSpPr/>
          <p:nvPr/>
        </p:nvGrpSpPr>
        <p:grpSpPr>
          <a:xfrm>
            <a:off x="849055" y="4505855"/>
            <a:ext cx="4693364" cy="1017490"/>
            <a:chOff x="4478946" y="5072116"/>
            <a:chExt cx="4693364" cy="1017490"/>
          </a:xfrm>
        </p:grpSpPr>
        <p:sp>
          <p:nvSpPr>
            <p:cNvPr id="26" name="Google Shape;111;p16">
              <a:extLst>
                <a:ext uri="{FF2B5EF4-FFF2-40B4-BE49-F238E27FC236}">
                  <a16:creationId xmlns:a16="http://schemas.microsoft.com/office/drawing/2014/main" xmlns="" id="{F19E02FE-47E3-D440-BEA2-6348666EED8F}"/>
                </a:ext>
              </a:extLst>
            </p:cNvPr>
            <p:cNvSpPr/>
            <p:nvPr/>
          </p:nvSpPr>
          <p:spPr>
            <a:xfrm>
              <a:off x="4478946" y="5072116"/>
              <a:ext cx="4589212" cy="101749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grpSp>
          <p:nvGrpSpPr>
            <p:cNvPr id="27" name="Google Shape;112;p16">
              <a:extLst>
                <a:ext uri="{FF2B5EF4-FFF2-40B4-BE49-F238E27FC236}">
                  <a16:creationId xmlns:a16="http://schemas.microsoft.com/office/drawing/2014/main" xmlns="" id="{A4A7E0DE-3F13-694C-8024-974BF38A49F1}"/>
                </a:ext>
              </a:extLst>
            </p:cNvPr>
            <p:cNvGrpSpPr/>
            <p:nvPr/>
          </p:nvGrpSpPr>
          <p:grpSpPr>
            <a:xfrm>
              <a:off x="8796110" y="5381414"/>
              <a:ext cx="376200" cy="389993"/>
              <a:chOff x="476000" y="3560398"/>
              <a:chExt cx="376200" cy="389993"/>
            </a:xfrm>
          </p:grpSpPr>
          <p:sp>
            <p:nvSpPr>
              <p:cNvPr id="29" name="Google Shape;113;p16">
                <a:extLst>
                  <a:ext uri="{FF2B5EF4-FFF2-40B4-BE49-F238E27FC236}">
                    <a16:creationId xmlns:a16="http://schemas.microsoft.com/office/drawing/2014/main" xmlns="" id="{E8EB8303-3DD0-F64E-89CE-79C7361B9589}"/>
                  </a:ext>
                </a:extLst>
              </p:cNvPr>
              <p:cNvSpPr/>
              <p:nvPr/>
            </p:nvSpPr>
            <p:spPr>
              <a:xfrm>
                <a:off x="476000" y="3564591"/>
                <a:ext cx="376200" cy="385800"/>
              </a:xfrm>
              <a:prstGeom prst="roundRect">
                <a:avLst>
                  <a:gd name="adj" fmla="val 16667"/>
                </a:avLst>
              </a:prstGeom>
              <a:solidFill>
                <a:srgbClr val="741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4;p16">
                <a:extLst>
                  <a:ext uri="{FF2B5EF4-FFF2-40B4-BE49-F238E27FC236}">
                    <a16:creationId xmlns:a16="http://schemas.microsoft.com/office/drawing/2014/main" xmlns="" id="{EBA8D453-CBD2-3E42-AAA0-9313EE0D4681}"/>
                  </a:ext>
                </a:extLst>
              </p:cNvPr>
              <p:cNvSpPr txBox="1"/>
              <p:nvPr/>
            </p:nvSpPr>
            <p:spPr>
              <a:xfrm>
                <a:off x="496137" y="3560398"/>
                <a:ext cx="300300" cy="38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x-none" sz="2800" b="1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28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118;p16">
              <a:extLst>
                <a:ext uri="{FF2B5EF4-FFF2-40B4-BE49-F238E27FC236}">
                  <a16:creationId xmlns:a16="http://schemas.microsoft.com/office/drawing/2014/main" xmlns="" id="{448F1ADD-85D3-5845-84F5-D5F07F92AD69}"/>
                </a:ext>
              </a:extLst>
            </p:cNvPr>
            <p:cNvSpPr txBox="1"/>
            <p:nvPr/>
          </p:nvSpPr>
          <p:spPr>
            <a:xfrm>
              <a:off x="4767558" y="5286695"/>
              <a:ext cx="3727513" cy="5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s-CL" sz="1600" dirty="0" smtClean="0">
                  <a:latin typeface="Calibri" charset="0"/>
                  <a:ea typeface="Calibri" charset="0"/>
                  <a:cs typeface="Calibri" charset="0"/>
                </a:rPr>
                <a:t>Tu teléfono móvil es ahora tu “control remoto” por lo que tendrás que responder a las preguntas desde el dispositivo móvil. </a:t>
              </a:r>
              <a:endParaRPr lang="es-CL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31" name="Imagen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51" y="4056360"/>
            <a:ext cx="3817418" cy="3616716"/>
          </a:xfrm>
          <a:prstGeom prst="rect">
            <a:avLst/>
          </a:prstGeom>
        </p:spPr>
      </p:pic>
      <p:sp>
        <p:nvSpPr>
          <p:cNvPr id="32" name="Google Shape;118;p16">
            <a:extLst>
              <a:ext uri="{FF2B5EF4-FFF2-40B4-BE49-F238E27FC236}">
                <a16:creationId xmlns="" xmlns:a16="http://schemas.microsoft.com/office/drawing/2014/main" id="{0FA88854-CAFB-AC45-88B5-9529DBB3A41E}"/>
              </a:ext>
            </a:extLst>
          </p:cNvPr>
          <p:cNvSpPr txBox="1"/>
          <p:nvPr/>
        </p:nvSpPr>
        <p:spPr>
          <a:xfrm>
            <a:off x="1119854" y="3676396"/>
            <a:ext cx="3790699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Ingresa el código que te dará tu profesor para encontrar este desafío.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2"/>
          </p:nvPr>
        </p:nvSpPr>
        <p:spPr>
          <a:xfrm>
            <a:off x="440509" y="6881800"/>
            <a:ext cx="337161" cy="317118"/>
          </a:xfrm>
        </p:spPr>
        <p:txBody>
          <a:bodyPr/>
          <a:lstStyle/>
          <a:p>
            <a:fld id="{86CB4B4D-7CA3-9044-876B-883B54F8677D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184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>
          <a:xfrm>
            <a:off x="284389" y="6881800"/>
            <a:ext cx="441115" cy="317118"/>
          </a:xfrm>
        </p:spPr>
        <p:txBody>
          <a:bodyPr/>
          <a:lstStyle/>
          <a:p>
            <a:fld id="{86CB4B4D-7CA3-9044-876B-883B54F8677D}" type="slidenum">
              <a:rPr lang="es-CL" smtClean="0"/>
              <a:t>3</a:t>
            </a:fld>
            <a:endParaRPr lang="es-CL" dirty="0"/>
          </a:p>
        </p:txBody>
      </p:sp>
      <p:sp>
        <p:nvSpPr>
          <p:cNvPr id="3" name="Rectángulo redondeado"/>
          <p:cNvSpPr/>
          <p:nvPr/>
        </p:nvSpPr>
        <p:spPr>
          <a:xfrm>
            <a:off x="481777" y="1887790"/>
            <a:ext cx="4090227" cy="3864081"/>
          </a:xfrm>
          <a:prstGeom prst="roundRect">
            <a:avLst>
              <a:gd name="adj" fmla="val 8420"/>
            </a:avLst>
          </a:prstGeom>
          <a:solidFill>
            <a:srgbClr val="FFFFFF"/>
          </a:solidFill>
          <a:ln w="9525" cap="flat">
            <a:solidFill>
              <a:srgbClr val="585858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4" name="Imagen 21" descr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73" y="1796207"/>
            <a:ext cx="719665" cy="68619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oogle Shape;95;p3"/>
          <p:cNvSpPr txBox="1"/>
          <p:nvPr/>
        </p:nvSpPr>
        <p:spPr>
          <a:xfrm>
            <a:off x="375975" y="1265365"/>
            <a:ext cx="4864619" cy="536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OBJETIVO DE APRENDIZAJE</a:t>
            </a:r>
          </a:p>
        </p:txBody>
      </p:sp>
      <p:pic>
        <p:nvPicPr>
          <p:cNvPr id="6" name="Imagen 26" descr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784" y="2354963"/>
            <a:ext cx="5849285" cy="44784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84;p38"/>
          <p:cNvSpPr txBox="1"/>
          <p:nvPr/>
        </p:nvSpPr>
        <p:spPr>
          <a:xfrm>
            <a:off x="648955" y="2482401"/>
            <a:ext cx="3283513" cy="2662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sz="1400" dirty="0"/>
              <a:t>Reparar y probar el funcionamiento de motores de gasolina, diésel, gas e híbridos, tanto convencionales como de inyección electrónica y sus sistemas de control de emisiones, conjunto o subconjuntos mecánicos del motor, de lubricación y refrigeración, entre otros, utilizando las herramientas e instrumentos apropiados, de acuerdo a las especificaciones técnicas del fabricante.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151818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70;p14">
            <a:extLst>
              <a:ext uri="{FF2B5EF4-FFF2-40B4-BE49-F238E27FC236}">
                <a16:creationId xmlns:a16="http://schemas.microsoft.com/office/drawing/2014/main" xmlns="" id="{3C5EA18A-4979-4B4F-89E8-76D78BAC99AB}"/>
              </a:ext>
            </a:extLst>
          </p:cNvPr>
          <p:cNvSpPr txBox="1">
            <a:spLocks/>
          </p:cNvSpPr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s-CL" b="1" dirty="0" smtClean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ANTES DE COMENZAR LA ACTIVIDAD:</a:t>
            </a:r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8" name="Google Shape;123;p16"/>
          <p:cNvSpPr txBox="1"/>
          <p:nvPr/>
        </p:nvSpPr>
        <p:spPr>
          <a:xfrm>
            <a:off x="375977" y="1342004"/>
            <a:ext cx="198376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CL" sz="2800" b="1" dirty="0" smtClean="0">
                <a:solidFill>
                  <a:srgbClr val="ED42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¡ATENCIÓN!</a:t>
            </a:r>
            <a:endParaRPr sz="3100" b="1" dirty="0">
              <a:solidFill>
                <a:srgbClr val="ED423D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grpSp>
        <p:nvGrpSpPr>
          <p:cNvPr id="69" name="Grupo 68"/>
          <p:cNvGrpSpPr/>
          <p:nvPr/>
        </p:nvGrpSpPr>
        <p:grpSpPr>
          <a:xfrm>
            <a:off x="-4655" y="1788831"/>
            <a:ext cx="9168320" cy="5162139"/>
            <a:chOff x="-4655" y="1788831"/>
            <a:chExt cx="9168320" cy="5162139"/>
          </a:xfrm>
        </p:grpSpPr>
        <p:sp>
          <p:nvSpPr>
            <p:cNvPr id="8" name="CuadroTexto 7"/>
            <p:cNvSpPr txBox="1"/>
            <p:nvPr/>
          </p:nvSpPr>
          <p:spPr>
            <a:xfrm>
              <a:off x="1229039" y="1794200"/>
              <a:ext cx="7934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600" b="1" dirty="0">
                  <a:solidFill>
                    <a:srgbClr val="741B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MATERIALES INFLAMABLES: </a:t>
              </a:r>
              <a:r>
                <a:rPr lang="es-CL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Tener máxima precaución al momento de  manipular o extraer el combustible de los sistemas del vehículo (bomba combustible, mangueras de inyección, </a:t>
              </a:r>
              <a:r>
                <a:rPr lang="es-CL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etc</a:t>
              </a:r>
              <a:r>
                <a:rPr lang="es-CL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 </a:t>
              </a:r>
              <a:endPara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229039" y="2476287"/>
              <a:ext cx="766915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600" b="1" dirty="0">
                  <a:solidFill>
                    <a:srgbClr val="741B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PROTECCIÓN OBLIGATORIA DE LA VISTA: </a:t>
              </a:r>
              <a:r>
                <a:rPr lang="es-CL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 </a:t>
              </a:r>
              <a:r>
                <a:rPr lang="es-CL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utilizarán antiparras siempre que exista riesgo de proyección de partículas a los ojos. (aceites, líquidos refrigerantes y de freno, virutas del disco de freno, uso de circuitos eléctricos, </a:t>
              </a:r>
              <a:r>
                <a:rPr lang="es-CL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etc</a:t>
              </a:r>
              <a:r>
                <a:rPr lang="es-CL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1229039" y="4302125"/>
              <a:ext cx="7865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600" b="1" dirty="0">
                  <a:solidFill>
                    <a:srgbClr val="741B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PROTECCIÓN OBLIGATORIA DE LOS </a:t>
              </a:r>
              <a:r>
                <a:rPr lang="es-CL" sz="1600" b="1" dirty="0" smtClean="0">
                  <a:solidFill>
                    <a:srgbClr val="741B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PIES: </a:t>
              </a:r>
              <a:r>
                <a:rPr lang="es-CL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Uso </a:t>
              </a:r>
              <a:r>
                <a:rPr lang="es-CL" dirty="0">
                  <a:latin typeface="Calibri" panose="020F0502020204030204" pitchFamily="34" charset="0"/>
                  <a:cs typeface="Calibri" panose="020F0502020204030204" pitchFamily="34" charset="0"/>
                </a:rPr>
                <a:t>obligatorio de zapatos de seguridad </a:t>
              </a:r>
              <a:r>
                <a:rPr lang="es-CL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al </a:t>
              </a:r>
              <a:r>
                <a:rPr lang="es-CL" dirty="0">
                  <a:latin typeface="Calibri" panose="020F0502020204030204" pitchFamily="34" charset="0"/>
                  <a:cs typeface="Calibri" panose="020F0502020204030204" pitchFamily="34" charset="0"/>
                </a:rPr>
                <a:t>entrar al taller o laboratorio</a:t>
              </a:r>
              <a:r>
                <a:rPr lang="es-CL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, en </a:t>
              </a:r>
              <a:r>
                <a:rPr lang="es-CL" dirty="0">
                  <a:latin typeface="Calibri" panose="020F0502020204030204" pitchFamily="34" charset="0"/>
                  <a:cs typeface="Calibri" panose="020F0502020204030204" pitchFamily="34" charset="0"/>
                </a:rPr>
                <a:t>casos </a:t>
              </a:r>
              <a:r>
                <a:rPr lang="es-CL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que </a:t>
              </a:r>
              <a:r>
                <a:rPr lang="es-CL" dirty="0">
                  <a:latin typeface="Calibri" panose="020F0502020204030204" pitchFamily="34" charset="0"/>
                  <a:cs typeface="Calibri" panose="020F0502020204030204" pitchFamily="34" charset="0"/>
                </a:rPr>
                <a:t>exista riesgo de caídas de objetos </a:t>
              </a:r>
              <a:r>
                <a:rPr lang="es-CL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pesados.</a:t>
              </a:r>
              <a:endParaRPr lang="es-C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1229039" y="4984212"/>
              <a:ext cx="7030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b="1" dirty="0" smtClean="0">
                  <a:solidFill>
                    <a:srgbClr val="741B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Manipular </a:t>
              </a:r>
              <a:r>
                <a:rPr lang="es-CL" b="1" dirty="0">
                  <a:solidFill>
                    <a:srgbClr val="741B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herramientas </a:t>
              </a:r>
              <a:r>
                <a:rPr lang="es-CL" dirty="0">
                  <a:latin typeface="Calibri" panose="020F0502020204030204" pitchFamily="34" charset="0"/>
                  <a:cs typeface="Calibri" panose="020F0502020204030204" pitchFamily="34" charset="0"/>
                </a:rPr>
                <a:t>cuidadosamente.</a:t>
              </a:r>
              <a:endParaRPr lang="es-C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1229039" y="5420078"/>
              <a:ext cx="4758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b="1" dirty="0">
                  <a:solidFill>
                    <a:srgbClr val="741B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Asegurar la integridad física </a:t>
              </a:r>
              <a:r>
                <a:rPr lang="es-CL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propia </a:t>
              </a:r>
              <a:r>
                <a:rPr lang="es-CL" dirty="0">
                  <a:latin typeface="Calibri" panose="020F0502020204030204" pitchFamily="34" charset="0"/>
                  <a:cs typeface="Calibri" panose="020F0502020204030204" pitchFamily="34" charset="0"/>
                </a:rPr>
                <a:t>y del grupo de </a:t>
              </a:r>
              <a:r>
                <a:rPr lang="es-CL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trabajo.</a:t>
              </a:r>
              <a:endParaRPr lang="es-C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1229039" y="5855944"/>
              <a:ext cx="7030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Circular </a:t>
              </a:r>
              <a:r>
                <a:rPr lang="es-CL" dirty="0">
                  <a:latin typeface="Calibri" panose="020F0502020204030204" pitchFamily="34" charset="0"/>
                  <a:cs typeface="Calibri" panose="020F0502020204030204" pitchFamily="34" charset="0"/>
                </a:rPr>
                <a:t>solo por las </a:t>
              </a:r>
              <a:r>
                <a:rPr lang="es-CL" b="1" dirty="0">
                  <a:solidFill>
                    <a:srgbClr val="741B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zonas de seguridad </a:t>
              </a:r>
              <a:r>
                <a:rPr lang="es-CL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demarcadas.</a:t>
              </a:r>
              <a:endParaRPr lang="es-C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1229039" y="6291811"/>
              <a:ext cx="38837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>
                  <a:latin typeface="Calibri" panose="020F0502020204030204" pitchFamily="34" charset="0"/>
                  <a:cs typeface="Calibri" panose="020F0502020204030204" pitchFamily="34" charset="0"/>
                </a:rPr>
                <a:t>Toda actividad debe desarrollarse </a:t>
              </a:r>
              <a:r>
                <a:rPr lang="es-CL" b="1" dirty="0">
                  <a:solidFill>
                    <a:srgbClr val="741B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bajo supervisión </a:t>
              </a:r>
              <a:r>
                <a:rPr lang="es-CL" dirty="0">
                  <a:latin typeface="Calibri" panose="020F0502020204030204" pitchFamily="34" charset="0"/>
                  <a:cs typeface="Calibri" panose="020F0502020204030204" pitchFamily="34" charset="0"/>
                </a:rPr>
                <a:t>de la persona a </a:t>
              </a:r>
              <a:r>
                <a:rPr lang="es-CL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cargo </a:t>
              </a:r>
              <a:r>
                <a:rPr lang="es-CL" dirty="0">
                  <a:latin typeface="Calibri" panose="020F0502020204030204" pitchFamily="34" charset="0"/>
                  <a:cs typeface="Calibri" panose="020F0502020204030204" pitchFamily="34" charset="0"/>
                </a:rPr>
                <a:t>del taller o laboratorio</a:t>
              </a:r>
              <a:r>
                <a:rPr lang="es-CL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s-C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3" name="Grupo 62"/>
            <p:cNvGrpSpPr/>
            <p:nvPr/>
          </p:nvGrpSpPr>
          <p:grpSpPr>
            <a:xfrm>
              <a:off x="-4655" y="1788831"/>
              <a:ext cx="1135367" cy="783005"/>
              <a:chOff x="-4655" y="1877319"/>
              <a:chExt cx="1135367" cy="783005"/>
            </a:xfrm>
          </p:grpSpPr>
          <p:sp>
            <p:nvSpPr>
              <p:cNvPr id="44" name="Redondear rectángulo de esquina del mismo lado 43"/>
              <p:cNvSpPr/>
              <p:nvPr/>
            </p:nvSpPr>
            <p:spPr>
              <a:xfrm rot="5400000">
                <a:off x="171526" y="1701138"/>
                <a:ext cx="783005" cy="113536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32" name="Imagen 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197" y="2035280"/>
                <a:ext cx="629465" cy="530549"/>
              </a:xfrm>
              <a:prstGeom prst="rect">
                <a:avLst/>
              </a:prstGeom>
            </p:spPr>
          </p:pic>
        </p:grpSp>
        <p:sp>
          <p:nvSpPr>
            <p:cNvPr id="10" name="CuadroTexto 9"/>
            <p:cNvSpPr txBox="1"/>
            <p:nvPr/>
          </p:nvSpPr>
          <p:spPr>
            <a:xfrm>
              <a:off x="1229039" y="3389206"/>
              <a:ext cx="7865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600" b="1" dirty="0">
                  <a:solidFill>
                    <a:srgbClr val="741B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PROTECCIÓN OBLIGATORIA DE LAS MANOS: </a:t>
              </a:r>
              <a:r>
                <a:rPr lang="es-CL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 </a:t>
              </a:r>
              <a:r>
                <a:rPr lang="es-CL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utilizarán siempre guantes de protección cuando </a:t>
              </a:r>
              <a:r>
                <a:rPr lang="es-CL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 </a:t>
              </a:r>
              <a:r>
                <a:rPr lang="es-CL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manipulen cualquier tipo de fluidos, en uso de herramientas e intervención del motor, desarme de partes y trabajo en sistemas eléctricos. </a:t>
              </a:r>
            </a:p>
          </p:txBody>
        </p:sp>
        <p:grpSp>
          <p:nvGrpSpPr>
            <p:cNvPr id="64" name="Grupo 63"/>
            <p:cNvGrpSpPr/>
            <p:nvPr/>
          </p:nvGrpSpPr>
          <p:grpSpPr>
            <a:xfrm>
              <a:off x="-4655" y="2661654"/>
              <a:ext cx="1135367" cy="783005"/>
              <a:chOff x="-4655" y="2735448"/>
              <a:chExt cx="1135367" cy="783005"/>
            </a:xfrm>
          </p:grpSpPr>
          <p:sp>
            <p:nvSpPr>
              <p:cNvPr id="45" name="Redondear rectángulo de esquina del mismo lado 44"/>
              <p:cNvSpPr/>
              <p:nvPr/>
            </p:nvSpPr>
            <p:spPr>
              <a:xfrm rot="5400000">
                <a:off x="171526" y="2559267"/>
                <a:ext cx="783005" cy="113536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33" name="Imagen 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947" y="2879412"/>
                <a:ext cx="639965" cy="539399"/>
              </a:xfrm>
              <a:prstGeom prst="rect">
                <a:avLst/>
              </a:prstGeom>
            </p:spPr>
          </p:pic>
        </p:grpSp>
        <p:grpSp>
          <p:nvGrpSpPr>
            <p:cNvPr id="65" name="Grupo 64"/>
            <p:cNvGrpSpPr/>
            <p:nvPr/>
          </p:nvGrpSpPr>
          <p:grpSpPr>
            <a:xfrm>
              <a:off x="-4655" y="3534477"/>
              <a:ext cx="1135367" cy="783005"/>
              <a:chOff x="-4655" y="3593577"/>
              <a:chExt cx="1135367" cy="783005"/>
            </a:xfrm>
          </p:grpSpPr>
          <p:sp>
            <p:nvSpPr>
              <p:cNvPr id="46" name="Redondear rectángulo de esquina del mismo lado 45"/>
              <p:cNvSpPr/>
              <p:nvPr/>
            </p:nvSpPr>
            <p:spPr>
              <a:xfrm rot="5400000">
                <a:off x="171526" y="3417396"/>
                <a:ext cx="783005" cy="113536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31" name="Imagen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51" y="3729725"/>
                <a:ext cx="602356" cy="507700"/>
              </a:xfrm>
              <a:prstGeom prst="rect">
                <a:avLst/>
              </a:prstGeom>
            </p:spPr>
          </p:pic>
        </p:grpSp>
        <p:grpSp>
          <p:nvGrpSpPr>
            <p:cNvPr id="66" name="Grupo 65"/>
            <p:cNvGrpSpPr/>
            <p:nvPr/>
          </p:nvGrpSpPr>
          <p:grpSpPr>
            <a:xfrm>
              <a:off x="-4655" y="4407300"/>
              <a:ext cx="1135367" cy="783005"/>
              <a:chOff x="-4655" y="4451706"/>
              <a:chExt cx="1135367" cy="783005"/>
            </a:xfrm>
          </p:grpSpPr>
          <p:sp>
            <p:nvSpPr>
              <p:cNvPr id="47" name="Redondear rectángulo de esquina del mismo lado 46"/>
              <p:cNvSpPr/>
              <p:nvPr/>
            </p:nvSpPr>
            <p:spPr>
              <a:xfrm rot="5400000">
                <a:off x="171526" y="4275525"/>
                <a:ext cx="783005" cy="113536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34" name="Imagen 3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982" y="4590635"/>
                <a:ext cx="610125" cy="514248"/>
              </a:xfrm>
              <a:prstGeom prst="rect">
                <a:avLst/>
              </a:prstGeom>
            </p:spPr>
          </p:pic>
        </p:grpSp>
        <p:grpSp>
          <p:nvGrpSpPr>
            <p:cNvPr id="68" name="Grupo 67"/>
            <p:cNvGrpSpPr/>
            <p:nvPr/>
          </p:nvGrpSpPr>
          <p:grpSpPr>
            <a:xfrm>
              <a:off x="-4655" y="6167965"/>
              <a:ext cx="1135367" cy="783005"/>
              <a:chOff x="-4655" y="6167965"/>
              <a:chExt cx="1135367" cy="783005"/>
            </a:xfrm>
          </p:grpSpPr>
          <p:sp>
            <p:nvSpPr>
              <p:cNvPr id="49" name="Redondear rectángulo de esquina del mismo lado 48"/>
              <p:cNvSpPr/>
              <p:nvPr/>
            </p:nvSpPr>
            <p:spPr>
              <a:xfrm rot="5400000">
                <a:off x="171526" y="5991784"/>
                <a:ext cx="783005" cy="113536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928" y="6295340"/>
                <a:ext cx="666001" cy="561343"/>
              </a:xfrm>
              <a:prstGeom prst="rect">
                <a:avLst/>
              </a:prstGeom>
            </p:spPr>
          </p:pic>
        </p:grpSp>
        <p:grpSp>
          <p:nvGrpSpPr>
            <p:cNvPr id="67" name="Grupo 66"/>
            <p:cNvGrpSpPr/>
            <p:nvPr/>
          </p:nvGrpSpPr>
          <p:grpSpPr>
            <a:xfrm>
              <a:off x="-4655" y="5280123"/>
              <a:ext cx="1135367" cy="798022"/>
              <a:chOff x="-4655" y="5309835"/>
              <a:chExt cx="1135367" cy="798022"/>
            </a:xfrm>
          </p:grpSpPr>
          <p:sp>
            <p:nvSpPr>
              <p:cNvPr id="48" name="Redondear rectángulo de esquina del mismo lado 47"/>
              <p:cNvSpPr/>
              <p:nvPr/>
            </p:nvSpPr>
            <p:spPr>
              <a:xfrm rot="5400000">
                <a:off x="171526" y="5133654"/>
                <a:ext cx="783005" cy="113536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51" name="Imagen 5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6134">
                <a:off x="141403" y="5342117"/>
                <a:ext cx="908505" cy="765740"/>
              </a:xfrm>
              <a:prstGeom prst="rect">
                <a:avLst/>
              </a:prstGeom>
            </p:spPr>
          </p:pic>
        </p:grpSp>
      </p:grpSp>
      <p:pic>
        <p:nvPicPr>
          <p:cNvPr id="39" name="Imagen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05" y="4721503"/>
            <a:ext cx="4442178" cy="3442688"/>
          </a:xfrm>
          <a:prstGeom prst="rect">
            <a:avLst/>
          </a:prstGeom>
        </p:spPr>
      </p:pic>
      <p:sp>
        <p:nvSpPr>
          <p:cNvPr id="35" name="Google Shape;88;p29"/>
          <p:cNvSpPr txBox="1"/>
          <p:nvPr/>
        </p:nvSpPr>
        <p:spPr>
          <a:xfrm>
            <a:off x="8170651" y="288449"/>
            <a:ext cx="1166701" cy="37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sz="1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Atención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017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73;p14"/>
          <p:cNvSpPr/>
          <p:nvPr/>
        </p:nvSpPr>
        <p:spPr>
          <a:xfrm>
            <a:off x="383456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4" name="Rectángulo 3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40" y="2710743"/>
            <a:ext cx="5190655" cy="4917756"/>
          </a:xfrm>
          <a:prstGeom prst="rect">
            <a:avLst/>
          </a:prstGeom>
        </p:spPr>
      </p:pic>
      <p:sp>
        <p:nvSpPr>
          <p:cNvPr id="16" name="Google Shape;123;p16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TICKET DE SALIDA</a:t>
            </a:r>
            <a:endParaRPr sz="31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20" name="Google Shape;70;p14">
            <a:extLst>
              <a:ext uri="{FF2B5EF4-FFF2-40B4-BE49-F238E27FC236}">
                <a16:creationId xmlns:a16="http://schemas.microsoft.com/office/drawing/2014/main" xmlns="" id="{3C5EA18A-4979-4B4F-89E8-76D78BAC99AB}"/>
              </a:ext>
            </a:extLst>
          </p:cNvPr>
          <p:cNvSpPr txBox="1">
            <a:spLocks/>
          </p:cNvSpPr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x-none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ANTES DE TERMINAR:</a:t>
            </a:r>
          </a:p>
          <a:p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2"/>
          </p:nvPr>
        </p:nvSpPr>
        <p:spPr>
          <a:xfrm>
            <a:off x="440509" y="6881800"/>
            <a:ext cx="337161" cy="317118"/>
          </a:xfrm>
        </p:spPr>
        <p:txBody>
          <a:bodyPr/>
          <a:lstStyle/>
          <a:p>
            <a:fld id="{86CB4B4D-7CA3-9044-876B-883B54F8677D}" type="slidenum">
              <a:rPr lang="es-CL" smtClean="0"/>
              <a:t>31</a:t>
            </a:fld>
            <a:endParaRPr lang="es-CL"/>
          </a:p>
        </p:txBody>
      </p:sp>
      <p:grpSp>
        <p:nvGrpSpPr>
          <p:cNvPr id="11" name="Grupo 10"/>
          <p:cNvGrpSpPr/>
          <p:nvPr/>
        </p:nvGrpSpPr>
        <p:grpSpPr>
          <a:xfrm>
            <a:off x="972821" y="4281535"/>
            <a:ext cx="4567082" cy="774531"/>
            <a:chOff x="972821" y="4281535"/>
            <a:chExt cx="4567082" cy="774531"/>
          </a:xfrm>
        </p:grpSpPr>
        <p:sp>
          <p:nvSpPr>
            <p:cNvPr id="12" name="Google Shape;445;p20"/>
            <p:cNvSpPr txBox="1"/>
            <p:nvPr/>
          </p:nvSpPr>
          <p:spPr>
            <a:xfrm>
              <a:off x="972821" y="4281535"/>
              <a:ext cx="4567082" cy="774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</a:pPr>
              <a:r>
                <a:rPr lang="es-CL" sz="1600" dirty="0" smtClean="0"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s-CL" sz="1600" dirty="0">
                  <a:latin typeface="Calibri"/>
                  <a:ea typeface="Calibri"/>
                  <a:cs typeface="Calibri"/>
                  <a:sym typeface="Calibri"/>
                </a:rPr>
                <a:t>No olvides contestar la Autoevaluación y entregar el Ticket de Salida!</a:t>
              </a:r>
            </a:p>
            <a:p>
              <a:pPr lvl="0">
                <a:lnSpc>
                  <a:spcPct val="115000"/>
                </a:lnSpc>
              </a:pPr>
              <a:endParaRPr lang="es-CL" sz="1600" dirty="0"/>
            </a:p>
            <a:p>
              <a:pPr lvl="0">
                <a:lnSpc>
                  <a:spcPct val="115000"/>
                </a:lnSpc>
              </a:pPr>
              <a:r>
                <a:rPr lang="es-CL" sz="2100" b="1" dirty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¡Hasta la próxima! </a:t>
              </a:r>
              <a:endParaRPr lang="es-CL" sz="2100" b="1" dirty="0">
                <a:solidFill>
                  <a:srgbClr val="741B47"/>
                </a:solidFill>
              </a:endParaRPr>
            </a:p>
            <a:p>
              <a:r>
                <a:rPr lang="es-CL" sz="1600" u="sng" dirty="0"/>
                <a:t/>
              </a:r>
              <a:br>
                <a:rPr lang="es-CL" sz="1600" u="sng" dirty="0"/>
              </a:br>
              <a:endParaRPr sz="1600" b="1" i="0" u="sng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188" y="4372324"/>
              <a:ext cx="673176" cy="603722"/>
            </a:xfrm>
            <a:prstGeom prst="rect">
              <a:avLst/>
            </a:prstGeom>
          </p:spPr>
        </p:pic>
      </p:grpSp>
      <p:sp>
        <p:nvSpPr>
          <p:cNvPr id="15" name="Google Shape;80;p14"/>
          <p:cNvSpPr txBox="1"/>
          <p:nvPr/>
        </p:nvSpPr>
        <p:spPr>
          <a:xfrm>
            <a:off x="972821" y="2803599"/>
            <a:ext cx="6217282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2000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COMPRENDIENDO EL</a:t>
            </a:r>
            <a:endParaRPr lang="x-none" sz="20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20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MANUAL DE FÁBRICA O TALLER</a:t>
            </a:r>
            <a:endParaRPr lang="x-none" sz="20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7429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ANTES DE COMENZAR</a:t>
            </a:r>
            <a:endParaRPr sz="31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5737" y="1296900"/>
            <a:ext cx="2677425" cy="569616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70;p14">
            <a:extLst>
              <a:ext uri="{FF2B5EF4-FFF2-40B4-BE49-F238E27FC236}">
                <a16:creationId xmlns:a16="http://schemas.microsoft.com/office/drawing/2014/main" xmlns="" id="{3C5EA18A-4979-4B4F-89E8-76D78BAC99AB}"/>
              </a:ext>
            </a:extLst>
          </p:cNvPr>
          <p:cNvSpPr txBox="1">
            <a:spLocks/>
          </p:cNvSpPr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x-none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ALGUNAS PREGUNTAS</a:t>
            </a:r>
          </a:p>
          <a:p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46" name="Google Shape;99;p15">
            <a:extLst>
              <a:ext uri="{FF2B5EF4-FFF2-40B4-BE49-F238E27FC236}">
                <a16:creationId xmlns:a16="http://schemas.microsoft.com/office/drawing/2014/main" xmlns="" id="{3B73195F-A2BA-8648-98EB-AD82CD32CA55}"/>
              </a:ext>
            </a:extLst>
          </p:cNvPr>
          <p:cNvSpPr txBox="1"/>
          <p:nvPr/>
        </p:nvSpPr>
        <p:spPr>
          <a:xfrm>
            <a:off x="506729" y="6208822"/>
            <a:ext cx="5388800" cy="19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100" b="1" dirty="0">
                <a:solidFill>
                  <a:srgbClr val="76384D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¡Compartan experiencias </a:t>
            </a:r>
            <a:r>
              <a:rPr lang="x-none" sz="2100" dirty="0">
                <a:solidFill>
                  <a:srgbClr val="76384D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con sus compañeros! </a:t>
            </a:r>
            <a:endParaRPr sz="2000" dirty="0">
              <a:solidFill>
                <a:srgbClr val="76384D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375767" y="2891844"/>
            <a:ext cx="5889275" cy="912472"/>
            <a:chOff x="375767" y="2891844"/>
            <a:chExt cx="5889275" cy="912472"/>
          </a:xfrm>
        </p:grpSpPr>
        <p:sp>
          <p:nvSpPr>
            <p:cNvPr id="31" name="Rectángulo redondeado 30">
              <a:extLst>
                <a:ext uri="{FF2B5EF4-FFF2-40B4-BE49-F238E27FC236}">
                  <a16:creationId xmlns="" xmlns:a16="http://schemas.microsoft.com/office/drawing/2014/main" id="{9420090B-EEFA-604D-A75E-6B45C6FED38A}"/>
                </a:ext>
              </a:extLst>
            </p:cNvPr>
            <p:cNvSpPr/>
            <p:nvPr/>
          </p:nvSpPr>
          <p:spPr>
            <a:xfrm>
              <a:off x="375767" y="3099018"/>
              <a:ext cx="5660042" cy="705298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="" xmlns:a16="http://schemas.microsoft.com/office/drawing/2014/main" id="{777B92C5-ADDA-374D-BF97-8E13155BEBE9}"/>
                </a:ext>
              </a:extLst>
            </p:cNvPr>
            <p:cNvSpPr txBox="1"/>
            <p:nvPr/>
          </p:nvSpPr>
          <p:spPr>
            <a:xfrm>
              <a:off x="628650" y="3255228"/>
              <a:ext cx="4988364" cy="358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lang="es-E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¿Conocen un </a:t>
              </a:r>
              <a:r>
                <a:rPr lang="es-ES" sz="1600" b="1" dirty="0">
                  <a:solidFill>
                    <a:srgbClr val="7638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motor?</a:t>
              </a:r>
              <a:endParaRPr lang="es-ES" sz="1600" b="1" dirty="0">
                <a:solidFill>
                  <a:srgbClr val="76384D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  <p:pic>
          <p:nvPicPr>
            <p:cNvPr id="35" name="Google Shape;91;p15">
              <a:extLst>
                <a:ext uri="{FF2B5EF4-FFF2-40B4-BE49-F238E27FC236}">
                  <a16:creationId xmlns="" xmlns:a16="http://schemas.microsoft.com/office/drawing/2014/main" id="{40D1330C-4A3D-D04C-B591-97BF2F14826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87942" y="2891844"/>
              <a:ext cx="477100" cy="477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Agrupar 3"/>
          <p:cNvGrpSpPr/>
          <p:nvPr/>
        </p:nvGrpSpPr>
        <p:grpSpPr>
          <a:xfrm>
            <a:off x="375767" y="3877681"/>
            <a:ext cx="5889275" cy="912472"/>
            <a:chOff x="375767" y="3877681"/>
            <a:chExt cx="5889275" cy="912472"/>
          </a:xfrm>
        </p:grpSpPr>
        <p:sp>
          <p:nvSpPr>
            <p:cNvPr id="36" name="Rectángulo redondeado 35">
              <a:extLst>
                <a:ext uri="{FF2B5EF4-FFF2-40B4-BE49-F238E27FC236}">
                  <a16:creationId xmlns="" xmlns:a16="http://schemas.microsoft.com/office/drawing/2014/main" id="{388EEB26-A5E2-A64B-90EE-1DC1816BA489}"/>
                </a:ext>
              </a:extLst>
            </p:cNvPr>
            <p:cNvSpPr/>
            <p:nvPr/>
          </p:nvSpPr>
          <p:spPr>
            <a:xfrm>
              <a:off x="375767" y="4084855"/>
              <a:ext cx="5660042" cy="705298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="" xmlns:a16="http://schemas.microsoft.com/office/drawing/2014/main" id="{A72A4B2C-FEFF-F54E-B556-3087CD265129}"/>
                </a:ext>
              </a:extLst>
            </p:cNvPr>
            <p:cNvSpPr txBox="1"/>
            <p:nvPr/>
          </p:nvSpPr>
          <p:spPr>
            <a:xfrm>
              <a:off x="628650" y="4258096"/>
              <a:ext cx="4988364" cy="358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lang="es-ES" sz="1600" dirty="0"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¿Cuál es su principal función?</a:t>
              </a:r>
              <a:endParaRPr lang="es-ES" sz="1600" b="1" dirty="0">
                <a:solidFill>
                  <a:srgbClr val="76384D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  <p:pic>
          <p:nvPicPr>
            <p:cNvPr id="38" name="Google Shape;91;p15">
              <a:extLst>
                <a:ext uri="{FF2B5EF4-FFF2-40B4-BE49-F238E27FC236}">
                  <a16:creationId xmlns="" xmlns:a16="http://schemas.microsoft.com/office/drawing/2014/main" id="{8D90A1F6-5DEC-9B41-B275-0DBB008FF9F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87942" y="3877681"/>
              <a:ext cx="477100" cy="477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Agrupar 4"/>
          <p:cNvGrpSpPr/>
          <p:nvPr/>
        </p:nvGrpSpPr>
        <p:grpSpPr>
          <a:xfrm>
            <a:off x="375767" y="4886809"/>
            <a:ext cx="5889275" cy="912472"/>
            <a:chOff x="375767" y="4886809"/>
            <a:chExt cx="5889275" cy="912472"/>
          </a:xfrm>
        </p:grpSpPr>
        <p:sp>
          <p:nvSpPr>
            <p:cNvPr id="39" name="Rectángulo redondeado 38">
              <a:extLst>
                <a:ext uri="{FF2B5EF4-FFF2-40B4-BE49-F238E27FC236}">
                  <a16:creationId xmlns="" xmlns:a16="http://schemas.microsoft.com/office/drawing/2014/main" id="{EAEC056C-3065-9B41-83A5-D10DA2D30CEC}"/>
                </a:ext>
              </a:extLst>
            </p:cNvPr>
            <p:cNvSpPr/>
            <p:nvPr/>
          </p:nvSpPr>
          <p:spPr>
            <a:xfrm>
              <a:off x="375767" y="5093983"/>
              <a:ext cx="5660042" cy="705298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="" xmlns:a16="http://schemas.microsoft.com/office/drawing/2014/main" id="{9AF3EEA4-2640-DD4C-8AFE-60EEEC963938}"/>
                </a:ext>
              </a:extLst>
            </p:cNvPr>
            <p:cNvSpPr txBox="1"/>
            <p:nvPr/>
          </p:nvSpPr>
          <p:spPr>
            <a:xfrm>
              <a:off x="628649" y="5277355"/>
              <a:ext cx="52668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¿Podrían definir lo que es un </a:t>
              </a:r>
              <a:r>
                <a:rPr lang="es-CL" sz="1600" b="1" dirty="0">
                  <a:solidFill>
                    <a:srgbClr val="7638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cigüeñal, pistón, cilidrada?</a:t>
              </a:r>
            </a:p>
          </p:txBody>
        </p:sp>
        <p:pic>
          <p:nvPicPr>
            <p:cNvPr id="44" name="Google Shape;91;p15">
              <a:extLst>
                <a:ext uri="{FF2B5EF4-FFF2-40B4-BE49-F238E27FC236}">
                  <a16:creationId xmlns="" xmlns:a16="http://schemas.microsoft.com/office/drawing/2014/main" id="{D2ED97E7-309E-B940-B74F-D29A3266F1B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87942" y="4886809"/>
              <a:ext cx="477100" cy="477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Agrupar 1"/>
          <p:cNvGrpSpPr/>
          <p:nvPr/>
        </p:nvGrpSpPr>
        <p:grpSpPr>
          <a:xfrm>
            <a:off x="375767" y="2199341"/>
            <a:ext cx="6169970" cy="780817"/>
            <a:chOff x="375767" y="2199341"/>
            <a:chExt cx="6169970" cy="780817"/>
          </a:xfrm>
        </p:grpSpPr>
        <p:sp>
          <p:nvSpPr>
            <p:cNvPr id="41" name="Google Shape;82;p14"/>
            <p:cNvSpPr txBox="1"/>
            <p:nvPr/>
          </p:nvSpPr>
          <p:spPr>
            <a:xfrm>
              <a:off x="375767" y="2363194"/>
              <a:ext cx="6169970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dirty="0" smtClean="0">
                  <a:solidFill>
                    <a:srgbClr val="741B47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PIEZAS, PARTES DEL MOTOR</a:t>
              </a:r>
              <a:endParaRPr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619" y="2199341"/>
              <a:ext cx="1075249" cy="780817"/>
            </a:xfrm>
            <a:prstGeom prst="rect">
              <a:avLst/>
            </a:prstGeom>
          </p:spPr>
        </p:pic>
      </p:grpSp>
      <p:sp>
        <p:nvSpPr>
          <p:cNvPr id="7" name="Marcador de número de diapositiva 6"/>
          <p:cNvSpPr>
            <a:spLocks noGrp="1"/>
          </p:cNvSpPr>
          <p:nvPr>
            <p:ph type="sldNum" sz="quarter" idx="2"/>
          </p:nvPr>
        </p:nvSpPr>
        <p:spPr>
          <a:xfrm>
            <a:off x="371685" y="6881800"/>
            <a:ext cx="337161" cy="317118"/>
          </a:xfrm>
        </p:spPr>
        <p:txBody>
          <a:bodyPr/>
          <a:lstStyle/>
          <a:p>
            <a:fld id="{86CB4B4D-7CA3-9044-876B-883B54F8677D}" type="slidenum">
              <a:rPr lang="es-CL" smtClean="0"/>
              <a:t>4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151;p5"/>
          <p:cNvGrpSpPr/>
          <p:nvPr/>
        </p:nvGrpSpPr>
        <p:grpSpPr>
          <a:xfrm>
            <a:off x="4063481" y="3088868"/>
            <a:ext cx="5095871" cy="3508579"/>
            <a:chOff x="0" y="0"/>
            <a:chExt cx="5095869" cy="3508578"/>
          </a:xfrm>
        </p:grpSpPr>
        <p:sp>
          <p:nvSpPr>
            <p:cNvPr id="31" name="Rectángulo redondeado"/>
            <p:cNvSpPr/>
            <p:nvPr/>
          </p:nvSpPr>
          <p:spPr>
            <a:xfrm>
              <a:off x="0" y="0"/>
              <a:ext cx="5095870" cy="3508579"/>
            </a:xfrm>
            <a:prstGeom prst="roundRect">
              <a:avLst>
                <a:gd name="adj" fmla="val 5168"/>
              </a:avLst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32" name="Texto"/>
            <p:cNvSpPr txBox="1"/>
            <p:nvPr/>
          </p:nvSpPr>
          <p:spPr>
            <a:xfrm>
              <a:off x="53108" y="1564172"/>
              <a:ext cx="4989654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49" name="Marcador de número de diapositiva 4"/>
          <p:cNvSpPr txBox="1">
            <a:spLocks/>
          </p:cNvSpPr>
          <p:nvPr/>
        </p:nvSpPr>
        <p:spPr>
          <a:xfrm>
            <a:off x="371685" y="6881800"/>
            <a:ext cx="337161" cy="31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s-CL" smtClean="0"/>
              <a:pPr/>
              <a:t>5</a:t>
            </a:fld>
            <a:endParaRPr lang="es-CL"/>
          </a:p>
        </p:txBody>
      </p:sp>
      <p:pic>
        <p:nvPicPr>
          <p:cNvPr id="50" name="Google Shape;164;p5" descr="Google Shape;164;p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221" y="2367775"/>
            <a:ext cx="2965719" cy="4328992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Google Shape;167;p5"/>
          <p:cNvSpPr txBox="1"/>
          <p:nvPr/>
        </p:nvSpPr>
        <p:spPr>
          <a:xfrm>
            <a:off x="4017017" y="1043151"/>
            <a:ext cx="466494" cy="877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lnSpc>
                <a:spcPct val="90000"/>
              </a:lnSpc>
              <a:defRPr sz="500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CL" dirty="0" smtClean="0"/>
              <a:t>1</a:t>
            </a:r>
            <a:endParaRPr dirty="0"/>
          </a:p>
        </p:txBody>
      </p:sp>
      <p:sp>
        <p:nvSpPr>
          <p:cNvPr id="53" name="Google Shape;168;p5"/>
          <p:cNvSpPr txBox="1"/>
          <p:nvPr/>
        </p:nvSpPr>
        <p:spPr>
          <a:xfrm>
            <a:off x="375975" y="1265366"/>
            <a:ext cx="3872883" cy="53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MENÚ DE LA ACTIVIDAD</a:t>
            </a:r>
          </a:p>
        </p:txBody>
      </p:sp>
      <p:sp>
        <p:nvSpPr>
          <p:cNvPr id="54" name="Google Shape;197;p6"/>
          <p:cNvSpPr txBox="1"/>
          <p:nvPr/>
        </p:nvSpPr>
        <p:spPr>
          <a:xfrm>
            <a:off x="4483511" y="1111871"/>
            <a:ext cx="4031224" cy="73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lvl="0" algn="r">
              <a:lnSpc>
                <a:spcPct val="90000"/>
              </a:lnSpc>
            </a:pPr>
            <a:r>
              <a:rPr lang="es-CL" sz="2000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CONOCIENDO</a:t>
            </a:r>
            <a:r>
              <a:rPr lang="es-CL" sz="2000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s-CL" sz="20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PIEZAS, PARTES Y </a:t>
            </a:r>
          </a:p>
          <a:p>
            <a:pPr lvl="0" algn="r">
              <a:lnSpc>
                <a:spcPct val="90000"/>
              </a:lnSpc>
            </a:pPr>
            <a:r>
              <a:rPr lang="es-CL" sz="20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FUNCIONAMIENTO DEL MOTOR</a:t>
            </a:r>
            <a:endParaRPr lang="es-CL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Google Shape;196;p6"/>
          <p:cNvSpPr txBox="1"/>
          <p:nvPr/>
        </p:nvSpPr>
        <p:spPr>
          <a:xfrm>
            <a:off x="4063851" y="2576445"/>
            <a:ext cx="4932407" cy="33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Al </a:t>
            </a:r>
            <a:r>
              <a:rPr lang="en-US" sz="16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término</a:t>
            </a:r>
            <a:r>
              <a:rPr lang="en-US" sz="16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6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6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estarás</a:t>
            </a:r>
            <a:r>
              <a:rPr lang="en-US" sz="16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6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condiciones</a:t>
            </a:r>
            <a:r>
              <a:rPr lang="en-US" sz="16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de:</a:t>
            </a:r>
            <a:endParaRPr dirty="0">
              <a:solidFill>
                <a:srgbClr val="741B47"/>
              </a:solidFill>
            </a:endParaRPr>
          </a:p>
        </p:txBody>
      </p:sp>
      <p:grpSp>
        <p:nvGrpSpPr>
          <p:cNvPr id="21" name="Google Shape;112;p16">
            <a:extLst>
              <a:ext uri="{FF2B5EF4-FFF2-40B4-BE49-F238E27FC236}">
                <a16:creationId xmlns:a16="http://schemas.microsoft.com/office/drawing/2014/main" xmlns="" id="{11E870C6-43B6-2649-B232-D6746085D47C}"/>
              </a:ext>
            </a:extLst>
          </p:cNvPr>
          <p:cNvGrpSpPr/>
          <p:nvPr/>
        </p:nvGrpSpPr>
        <p:grpSpPr>
          <a:xfrm>
            <a:off x="3871985" y="3563553"/>
            <a:ext cx="376200" cy="442686"/>
            <a:chOff x="476000" y="3474977"/>
            <a:chExt cx="376200" cy="442686"/>
          </a:xfrm>
        </p:grpSpPr>
        <p:sp>
          <p:nvSpPr>
            <p:cNvPr id="23" name="Google Shape;113;p16">
              <a:extLst>
                <a:ext uri="{FF2B5EF4-FFF2-40B4-BE49-F238E27FC236}">
                  <a16:creationId xmlns:a16="http://schemas.microsoft.com/office/drawing/2014/main" xmlns="" id="{5750A403-94D3-8841-A15B-7A8FA486AB40}"/>
                </a:ext>
              </a:extLst>
            </p:cNvPr>
            <p:cNvSpPr/>
            <p:nvPr/>
          </p:nvSpPr>
          <p:spPr>
            <a:xfrm>
              <a:off x="476000" y="3509175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4;p16">
              <a:extLst>
                <a:ext uri="{FF2B5EF4-FFF2-40B4-BE49-F238E27FC236}">
                  <a16:creationId xmlns:a16="http://schemas.microsoft.com/office/drawing/2014/main" xmlns="" id="{D96B5EFF-40BA-1E43-817B-6A402D7E3895}"/>
                </a:ext>
              </a:extLst>
            </p:cNvPr>
            <p:cNvSpPr txBox="1"/>
            <p:nvPr/>
          </p:nvSpPr>
          <p:spPr>
            <a:xfrm>
              <a:off x="493813" y="3474977"/>
              <a:ext cx="300300" cy="4426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28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118;p16">
            <a:extLst>
              <a:ext uri="{FF2B5EF4-FFF2-40B4-BE49-F238E27FC236}">
                <a16:creationId xmlns:a16="http://schemas.microsoft.com/office/drawing/2014/main" xmlns="" id="{C4C5ACB3-B5CB-2647-8236-C93F0DBF27C0}"/>
              </a:ext>
            </a:extLst>
          </p:cNvPr>
          <p:cNvSpPr txBox="1"/>
          <p:nvPr/>
        </p:nvSpPr>
        <p:spPr>
          <a:xfrm>
            <a:off x="4631761" y="3506702"/>
            <a:ext cx="3924400" cy="642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Aprenderás diferentes conceptos esenciales para comprender el funcionamiento del motor. </a:t>
            </a:r>
          </a:p>
        </p:txBody>
      </p:sp>
      <p:grpSp>
        <p:nvGrpSpPr>
          <p:cNvPr id="28" name="Google Shape;112;p16">
            <a:extLst>
              <a:ext uri="{FF2B5EF4-FFF2-40B4-BE49-F238E27FC236}">
                <a16:creationId xmlns:a16="http://schemas.microsoft.com/office/drawing/2014/main" xmlns="" id="{E3F26645-D0BA-E14C-B7E9-1511A0D80D67}"/>
              </a:ext>
            </a:extLst>
          </p:cNvPr>
          <p:cNvGrpSpPr/>
          <p:nvPr/>
        </p:nvGrpSpPr>
        <p:grpSpPr>
          <a:xfrm>
            <a:off x="3871985" y="4582192"/>
            <a:ext cx="376200" cy="387025"/>
            <a:chOff x="476000" y="3507950"/>
            <a:chExt cx="376200" cy="387025"/>
          </a:xfrm>
        </p:grpSpPr>
        <p:sp>
          <p:nvSpPr>
            <p:cNvPr id="33" name="Google Shape;113;p16">
              <a:extLst>
                <a:ext uri="{FF2B5EF4-FFF2-40B4-BE49-F238E27FC236}">
                  <a16:creationId xmlns:a16="http://schemas.microsoft.com/office/drawing/2014/main" xmlns="" id="{6165CBD5-DF34-144E-970C-4B5E3DF3DC6B}"/>
                </a:ext>
              </a:extLst>
            </p:cNvPr>
            <p:cNvSpPr/>
            <p:nvPr/>
          </p:nvSpPr>
          <p:spPr>
            <a:xfrm>
              <a:off x="476000" y="3509175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4;p16">
              <a:extLst>
                <a:ext uri="{FF2B5EF4-FFF2-40B4-BE49-F238E27FC236}">
                  <a16:creationId xmlns:a16="http://schemas.microsoft.com/office/drawing/2014/main" xmlns="" id="{5F80F95F-34F3-9942-8AFB-260CABDAD3E3}"/>
                </a:ext>
              </a:extLst>
            </p:cNvPr>
            <p:cNvSpPr txBox="1"/>
            <p:nvPr/>
          </p:nvSpPr>
          <p:spPr>
            <a:xfrm>
              <a:off x="493813" y="350795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28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118;p16">
            <a:extLst>
              <a:ext uri="{FF2B5EF4-FFF2-40B4-BE49-F238E27FC236}">
                <a16:creationId xmlns:a16="http://schemas.microsoft.com/office/drawing/2014/main" xmlns="" id="{0FA88854-CAFB-AC45-88B5-9529DBB3A41E}"/>
              </a:ext>
            </a:extLst>
          </p:cNvPr>
          <p:cNvSpPr txBox="1"/>
          <p:nvPr/>
        </p:nvSpPr>
        <p:spPr>
          <a:xfrm>
            <a:off x="4631761" y="4537628"/>
            <a:ext cx="3790699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Conocerás diferentes partes, piezas fijas y móviles más importantes del motor.</a:t>
            </a:r>
          </a:p>
        </p:txBody>
      </p:sp>
      <p:grpSp>
        <p:nvGrpSpPr>
          <p:cNvPr id="39" name="Google Shape;112;p16">
            <a:extLst>
              <a:ext uri="{FF2B5EF4-FFF2-40B4-BE49-F238E27FC236}">
                <a16:creationId xmlns:a16="http://schemas.microsoft.com/office/drawing/2014/main" xmlns="" id="{A4A7E0DE-3F13-694C-8024-974BF38A49F1}"/>
              </a:ext>
            </a:extLst>
          </p:cNvPr>
          <p:cNvGrpSpPr/>
          <p:nvPr/>
        </p:nvGrpSpPr>
        <p:grpSpPr>
          <a:xfrm>
            <a:off x="3889798" y="5561971"/>
            <a:ext cx="376200" cy="389993"/>
            <a:chOff x="476000" y="3504982"/>
            <a:chExt cx="376200" cy="389993"/>
          </a:xfrm>
        </p:grpSpPr>
        <p:sp>
          <p:nvSpPr>
            <p:cNvPr id="41" name="Google Shape;113;p16">
              <a:extLst>
                <a:ext uri="{FF2B5EF4-FFF2-40B4-BE49-F238E27FC236}">
                  <a16:creationId xmlns:a16="http://schemas.microsoft.com/office/drawing/2014/main" xmlns="" id="{E8EB8303-3DD0-F64E-89CE-79C7361B9589}"/>
                </a:ext>
              </a:extLst>
            </p:cNvPr>
            <p:cNvSpPr/>
            <p:nvPr/>
          </p:nvSpPr>
          <p:spPr>
            <a:xfrm>
              <a:off x="476000" y="3509175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4;p16">
              <a:extLst>
                <a:ext uri="{FF2B5EF4-FFF2-40B4-BE49-F238E27FC236}">
                  <a16:creationId xmlns:a16="http://schemas.microsoft.com/office/drawing/2014/main" xmlns="" id="{EBA8D453-CBD2-3E42-AAA0-9313EE0D4681}"/>
                </a:ext>
              </a:extLst>
            </p:cNvPr>
            <p:cNvSpPr txBox="1"/>
            <p:nvPr/>
          </p:nvSpPr>
          <p:spPr>
            <a:xfrm>
              <a:off x="496137" y="3504982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28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118;p16">
            <a:extLst>
              <a:ext uri="{FF2B5EF4-FFF2-40B4-BE49-F238E27FC236}">
                <a16:creationId xmlns:a16="http://schemas.microsoft.com/office/drawing/2014/main" xmlns="" id="{448F1ADD-85D3-5845-84F5-D5F07F92AD69}"/>
              </a:ext>
            </a:extLst>
          </p:cNvPr>
          <p:cNvSpPr txBox="1"/>
          <p:nvPr/>
        </p:nvSpPr>
        <p:spPr>
          <a:xfrm>
            <a:off x="4649574" y="5508652"/>
            <a:ext cx="3727513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Conocerás el funcionamiento de un motor y sus principales diferencias. 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2"/>
          </p:nvPr>
        </p:nvSpPr>
        <p:spPr>
          <a:xfrm>
            <a:off x="371685" y="6881800"/>
            <a:ext cx="337161" cy="317118"/>
          </a:xfrm>
        </p:spPr>
        <p:txBody>
          <a:bodyPr/>
          <a:lstStyle/>
          <a:p>
            <a:fld id="{86CB4B4D-7CA3-9044-876B-883B54F8677D}" type="slidenum">
              <a:rPr lang="es-CL" smtClean="0"/>
              <a:t>5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4;p19">
            <a:extLst>
              <a:ext uri="{FF2B5EF4-FFF2-40B4-BE49-F238E27FC236}">
                <a16:creationId xmlns:a16="http://schemas.microsoft.com/office/drawing/2014/main" xmlns="" id="{64FFD03F-150A-7C4A-802A-8D633AB9E9E0}"/>
              </a:ext>
            </a:extLst>
          </p:cNvPr>
          <p:cNvSpPr/>
          <p:nvPr/>
        </p:nvSpPr>
        <p:spPr>
          <a:xfrm>
            <a:off x="466024" y="2250191"/>
            <a:ext cx="8677976" cy="992216"/>
          </a:xfrm>
          <a:prstGeom prst="roundRect">
            <a:avLst>
              <a:gd name="adj" fmla="val 19565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13" name="Google Shape;70;p14">
            <a:extLst>
              <a:ext uri="{FF2B5EF4-FFF2-40B4-BE49-F238E27FC236}">
                <a16:creationId xmlns:a16="http://schemas.microsoft.com/office/drawing/2014/main" xmlns="" id="{3C5EA18A-4979-4B4F-89E8-76D78BAC99AB}"/>
              </a:ext>
            </a:extLst>
          </p:cNvPr>
          <p:cNvSpPr txBox="1">
            <a:spLocks/>
          </p:cNvSpPr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x-none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DEFINICIÓN</a:t>
            </a:r>
          </a:p>
          <a:p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783325" y="2429289"/>
            <a:ext cx="8043375" cy="62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Se define el motor como una máquina térmica (ya que trabaja a cierta temperatura), transformadora de 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Energía.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Google Shape;174;p19">
            <a:extLst>
              <a:ext uri="{FF2B5EF4-FFF2-40B4-BE49-F238E27FC236}">
                <a16:creationId xmlns:a16="http://schemas.microsoft.com/office/drawing/2014/main" xmlns="" id="{64FFD03F-150A-7C4A-802A-8D633AB9E9E0}"/>
              </a:ext>
            </a:extLst>
          </p:cNvPr>
          <p:cNvSpPr/>
          <p:nvPr/>
        </p:nvSpPr>
        <p:spPr>
          <a:xfrm>
            <a:off x="466024" y="3430598"/>
            <a:ext cx="4912311" cy="1282717"/>
          </a:xfrm>
          <a:prstGeom prst="roundRect">
            <a:avLst>
              <a:gd name="adj" fmla="val 19565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783326" y="3626321"/>
            <a:ext cx="4476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Transforma la energía química (aportada por el aire y el combustible) en energía calórica, la cual se genera durante su ciclo de trabajo.</a:t>
            </a:r>
          </a:p>
        </p:txBody>
      </p:sp>
      <p:sp>
        <p:nvSpPr>
          <p:cNvPr id="18" name="Google Shape;174;p19">
            <a:extLst>
              <a:ext uri="{FF2B5EF4-FFF2-40B4-BE49-F238E27FC236}">
                <a16:creationId xmlns:a16="http://schemas.microsoft.com/office/drawing/2014/main" xmlns="" id="{64FFD03F-150A-7C4A-802A-8D633AB9E9E0}"/>
              </a:ext>
            </a:extLst>
          </p:cNvPr>
          <p:cNvSpPr/>
          <p:nvPr/>
        </p:nvSpPr>
        <p:spPr>
          <a:xfrm>
            <a:off x="466024" y="4901951"/>
            <a:ext cx="4912311" cy="1453581"/>
          </a:xfrm>
          <a:prstGeom prst="roundRect">
            <a:avLst>
              <a:gd name="adj" fmla="val 19565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783326" y="5090132"/>
            <a:ext cx="4476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La energía química luego es transformada en energía mecánica, la que es transmitida al resto de los componentes del tren motriz para que el vehículo se desplace</a:t>
            </a:r>
            <a:r>
              <a:rPr lang="es-CL" sz="1600" dirty="0">
                <a:latin typeface="Avenir Book" panose="02000503020000020003" pitchFamily="2" charset="0"/>
              </a:rPr>
              <a:t>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0D8EED7A-187F-AA4E-BD50-A4B34379A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619" y="3521152"/>
            <a:ext cx="3413856" cy="3871069"/>
          </a:xfrm>
          <a:prstGeom prst="rect">
            <a:avLst/>
          </a:prstGeom>
        </p:spPr>
      </p:pic>
      <p:sp>
        <p:nvSpPr>
          <p:cNvPr id="22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MOTOR</a:t>
            </a:r>
            <a:endParaRPr lang="es-CL" sz="3100" dirty="0">
              <a:solidFill>
                <a:srgbClr val="ED423D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389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6;p15"/>
          <p:cNvSpPr txBox="1"/>
          <p:nvPr/>
        </p:nvSpPr>
        <p:spPr>
          <a:xfrm>
            <a:off x="375975" y="1373700"/>
            <a:ext cx="8950500" cy="64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CLASIFICACIÓN DE MOTORES DE ACUERDO A </a:t>
            </a:r>
            <a:r>
              <a:rPr lang="es-ES" sz="2800" dirty="0" smtClean="0">
                <a:solidFill>
                  <a:srgbClr val="ED423D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Nº DE CILINDROS</a:t>
            </a:r>
            <a:endParaRPr lang="es-CL" sz="3100" dirty="0">
              <a:solidFill>
                <a:srgbClr val="ED423D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7E1D672A-3D00-5148-ACCE-E1434BD1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359" y="4692571"/>
            <a:ext cx="2210955" cy="186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="" xmlns:a16="http://schemas.microsoft.com/office/drawing/2014/main" id="{5157A53B-1092-8046-8387-BC3D2861A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86" y="2307533"/>
            <a:ext cx="1355147" cy="186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="" xmlns:a16="http://schemas.microsoft.com/office/drawing/2014/main" id="{DC44E74A-70F3-FE4C-9D29-CCA70E73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82" y="2422265"/>
            <a:ext cx="1718830" cy="163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="" xmlns:a16="http://schemas.microsoft.com/office/drawing/2014/main" id="{35A36F55-AACA-B14F-A257-C46882B6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99" y="2307533"/>
            <a:ext cx="1666875" cy="186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="" xmlns:a16="http://schemas.microsoft.com/office/drawing/2014/main" id="{9BBB62D3-9E9B-9D45-A181-AE999F49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12" y="4839054"/>
            <a:ext cx="2202295" cy="156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>
            <a:extLst>
              <a:ext uri="{FF2B5EF4-FFF2-40B4-BE49-F238E27FC236}">
                <a16:creationId xmlns="" xmlns:a16="http://schemas.microsoft.com/office/drawing/2014/main" id="{ACE3A348-BE0A-8A4A-8405-52D3A5DB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382" y="4745968"/>
            <a:ext cx="2226830" cy="175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Agrupar 1"/>
          <p:cNvGrpSpPr/>
          <p:nvPr/>
        </p:nvGrpSpPr>
        <p:grpSpPr>
          <a:xfrm>
            <a:off x="714283" y="4184991"/>
            <a:ext cx="2634952" cy="347700"/>
            <a:chOff x="714283" y="4184991"/>
            <a:chExt cx="2634952" cy="347700"/>
          </a:xfrm>
        </p:grpSpPr>
        <p:sp>
          <p:nvSpPr>
            <p:cNvPr id="22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714283" y="4184991"/>
              <a:ext cx="2634952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806103" y="4204952"/>
              <a:ext cx="24513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1 CILINDRO MONO CILÍNDRICO</a:t>
              </a:r>
              <a:endParaRPr lang="x-none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4200232" y="4184991"/>
            <a:ext cx="1373130" cy="347700"/>
            <a:chOff x="4200232" y="4184991"/>
            <a:chExt cx="1373130" cy="347700"/>
          </a:xfrm>
        </p:grpSpPr>
        <p:sp>
          <p:nvSpPr>
            <p:cNvPr id="24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4200232" y="4184991"/>
              <a:ext cx="1373130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4336005" y="4204952"/>
              <a:ext cx="11015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2 CILINDROS</a:t>
              </a:r>
              <a:endParaRPr lang="x-none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6843271" y="4184991"/>
            <a:ext cx="1373130" cy="347700"/>
            <a:chOff x="6843271" y="4184991"/>
            <a:chExt cx="1373130" cy="347700"/>
          </a:xfrm>
        </p:grpSpPr>
        <p:sp>
          <p:nvSpPr>
            <p:cNvPr id="26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6843271" y="4184991"/>
              <a:ext cx="1373130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6979044" y="4204952"/>
              <a:ext cx="11015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3 CILINDROS</a:t>
              </a:r>
              <a:endParaRPr lang="x-none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1345194" y="6438099"/>
            <a:ext cx="1373130" cy="347700"/>
            <a:chOff x="1345194" y="6438099"/>
            <a:chExt cx="1373130" cy="347700"/>
          </a:xfrm>
        </p:grpSpPr>
        <p:sp>
          <p:nvSpPr>
            <p:cNvPr id="29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1345194" y="6438099"/>
              <a:ext cx="1373130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1480967" y="6458060"/>
              <a:ext cx="11015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4 CILINDROS</a:t>
              </a:r>
              <a:endParaRPr lang="x-none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4200232" y="6438099"/>
            <a:ext cx="1373130" cy="347700"/>
            <a:chOff x="4200232" y="6438099"/>
            <a:chExt cx="1373130" cy="347700"/>
          </a:xfrm>
        </p:grpSpPr>
        <p:sp>
          <p:nvSpPr>
            <p:cNvPr id="31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4200232" y="6438099"/>
              <a:ext cx="1373130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4336005" y="6458060"/>
              <a:ext cx="11015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6 CILINDROS</a:t>
              </a:r>
              <a:endParaRPr lang="x-none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6684065" y="6438099"/>
            <a:ext cx="1691543" cy="347700"/>
            <a:chOff x="6684065" y="6438099"/>
            <a:chExt cx="1691543" cy="347700"/>
          </a:xfrm>
        </p:grpSpPr>
        <p:sp>
          <p:nvSpPr>
            <p:cNvPr id="33" name="Google Shape;159;p18">
              <a:extLst>
                <a:ext uri="{FF2B5EF4-FFF2-40B4-BE49-F238E27FC236}">
                  <a16:creationId xmlns:a16="http://schemas.microsoft.com/office/drawing/2014/main" xmlns="" id="{E4213530-1E95-4D4E-A793-F1D2A7FE556C}"/>
                </a:ext>
              </a:extLst>
            </p:cNvPr>
            <p:cNvSpPr/>
            <p:nvPr/>
          </p:nvSpPr>
          <p:spPr>
            <a:xfrm>
              <a:off x="6684065" y="6438099"/>
              <a:ext cx="1691543" cy="347700"/>
            </a:xfrm>
            <a:prstGeom prst="roundRect">
              <a:avLst>
                <a:gd name="adj" fmla="val 35974"/>
              </a:avLst>
            </a:prstGeom>
            <a:solidFill>
              <a:srgbClr val="E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/>
                <a:t>    </a:t>
              </a:r>
              <a:endParaRPr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xmlns="" id="{0D258568-7A54-8C4C-B812-25CD363066E2}"/>
                </a:ext>
              </a:extLst>
            </p:cNvPr>
            <p:cNvSpPr/>
            <p:nvPr/>
          </p:nvSpPr>
          <p:spPr>
            <a:xfrm>
              <a:off x="6785882" y="6458060"/>
              <a:ext cx="14879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  <a:latin typeface="Calibri" panose="020F0502020204030204" pitchFamily="34" charset="0"/>
                  <a:ea typeface="Roboto Medium"/>
                  <a:cs typeface="Calibri" panose="020F0502020204030204" pitchFamily="34" charset="0"/>
                  <a:sym typeface="Roboto Medium"/>
                </a:rPr>
                <a:t>8 CILINDROS EN V</a:t>
              </a:r>
              <a:endParaRPr lang="x-none" dirty="0">
                <a:solidFill>
                  <a:schemeClr val="bg1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endParaRPr>
            </a:p>
          </p:txBody>
        </p:sp>
      </p:grpSp>
      <p:sp>
        <p:nvSpPr>
          <p:cNvPr id="9" name="Marcador de número de diapositiva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179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96781" y="2242898"/>
            <a:ext cx="4032690" cy="2152458"/>
          </a:xfrm>
          <a:prstGeom prst="roundRect">
            <a:avLst>
              <a:gd name="adj" fmla="val 9334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59556" y="2534297"/>
            <a:ext cx="3307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Aunque todas las partes y piezas que forman parte de un motor son importantes para su funcionamiento, existen algunas que se destacan, las que están agrupadas de la siguiente manera: 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5114510" y="2004513"/>
            <a:ext cx="4405657" cy="5127368"/>
          </a:xfrm>
          <a:prstGeom prst="roundRect">
            <a:avLst>
              <a:gd name="adj" fmla="val 0"/>
            </a:avLst>
          </a:prstGeom>
          <a:noFill/>
          <a:ln w="44450">
            <a:solidFill>
              <a:srgbClr val="E9E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PARTES Y PIEZAS MÁS IMPORTANTES DEL </a:t>
            </a:r>
            <a:r>
              <a:rPr lang="es-ES" sz="2800" dirty="0" smtClean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MOTOR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9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96781" y="4562348"/>
            <a:ext cx="4032690" cy="984885"/>
          </a:xfrm>
          <a:prstGeom prst="roundRect">
            <a:avLst>
              <a:gd name="adj" fmla="val 20475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59556" y="4762404"/>
            <a:ext cx="3307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Partes y piezas fijas.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Partes y piezas móviles.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D1B59B71-8C28-EA4C-A6F5-F00F43808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604" y="2394389"/>
            <a:ext cx="3957402" cy="4487411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942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;p1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PARTES Y PIEZAS </a:t>
            </a:r>
            <a:r>
              <a:rPr lang="es-ES" sz="2800" dirty="0" smtClean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FIJAS</a:t>
            </a:r>
            <a:endParaRPr lang="es-CL" sz="3100" dirty="0">
              <a:solidFill>
                <a:srgbClr val="FF00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9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3061243"/>
            <a:ext cx="4207294" cy="984885"/>
          </a:xfrm>
          <a:prstGeom prst="roundRect">
            <a:avLst>
              <a:gd name="adj" fmla="val 20475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3261299"/>
            <a:ext cx="3450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76384D"/>
                </a:solidFill>
                <a:latin typeface="Calibri" charset="0"/>
                <a:ea typeface="Calibri" charset="0"/>
                <a:cs typeface="Calibri" charset="0"/>
              </a:rPr>
              <a:t>Culata: </a:t>
            </a: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También llamada tapa superior de cilindros.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4140058"/>
            <a:ext cx="4207294" cy="1226940"/>
          </a:xfrm>
          <a:prstGeom prst="roundRect">
            <a:avLst>
              <a:gd name="adj" fmla="val 14113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4338030"/>
            <a:ext cx="3450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En ella se alojan partes, piezas fijas y móviles que permiten el correcto funcionamiento del motor, tales como: </a:t>
            </a:r>
            <a:endParaRPr lang="es-CL" sz="16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Google Shape;174;p19">
            <a:extLst>
              <a:ext uri="{FF2B5EF4-FFF2-40B4-BE49-F238E27FC236}">
                <a16:creationId xmlns:a16="http://schemas.microsoft.com/office/drawing/2014/main" xmlns="" id="{7566487E-D189-404A-979C-EE9B82CE619A}"/>
              </a:ext>
            </a:extLst>
          </p:cNvPr>
          <p:cNvSpPr/>
          <p:nvPr/>
        </p:nvSpPr>
        <p:spPr>
          <a:xfrm>
            <a:off x="466024" y="5460928"/>
            <a:ext cx="6190468" cy="1226940"/>
          </a:xfrm>
          <a:prstGeom prst="roundRect">
            <a:avLst>
              <a:gd name="adj" fmla="val 14113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828799" y="5540028"/>
            <a:ext cx="25267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Válvulas.</a:t>
            </a:r>
          </a:p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Árboles de levas.</a:t>
            </a:r>
          </a:p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Piñones de distribución.</a:t>
            </a:r>
          </a:p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Balancines.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3434685" y="5540028"/>
            <a:ext cx="3264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Inyectores.</a:t>
            </a:r>
          </a:p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Múltiples de admisión y escape.</a:t>
            </a:r>
          </a:p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Bujías.</a:t>
            </a:r>
          </a:p>
          <a:p>
            <a:pPr marL="285750" indent="-285750" algn="just">
              <a:buClr>
                <a:srgbClr val="76384D"/>
              </a:buClr>
              <a:buFont typeface="Arial" charset="0"/>
              <a:buChar char="•"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Etc.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Google Shape;174;p19">
            <a:extLst>
              <a:ext uri="{FF2B5EF4-FFF2-40B4-BE49-F238E27FC236}">
                <a16:creationId xmlns:a16="http://schemas.microsoft.com/office/drawing/2014/main" xmlns="" id="{64FFD03F-150A-7C4A-802A-8D633AB9E9E0}"/>
              </a:ext>
            </a:extLst>
          </p:cNvPr>
          <p:cNvSpPr/>
          <p:nvPr/>
        </p:nvSpPr>
        <p:spPr>
          <a:xfrm>
            <a:off x="466024" y="2250191"/>
            <a:ext cx="4207294" cy="666392"/>
          </a:xfrm>
          <a:prstGeom prst="roundRect">
            <a:avLst>
              <a:gd name="adj" fmla="val 19565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FBB8498D-DB88-5546-9786-2CD70A9C50DC}"/>
              </a:ext>
            </a:extLst>
          </p:cNvPr>
          <p:cNvSpPr/>
          <p:nvPr/>
        </p:nvSpPr>
        <p:spPr>
          <a:xfrm>
            <a:off x="783325" y="2429289"/>
            <a:ext cx="8043375" cy="349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s-CL" sz="1600" dirty="0" smtClean="0">
                <a:latin typeface="Calibri" charset="0"/>
                <a:ea typeface="Calibri" charset="0"/>
                <a:cs typeface="Calibri" charset="0"/>
              </a:rPr>
              <a:t>Entre ellas destacan: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09" y="1978152"/>
            <a:ext cx="3861816" cy="3861816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864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</TotalTime>
  <Words>1887</Words>
  <Application>Microsoft Office PowerPoint</Application>
  <PresentationFormat>Personalizado</PresentationFormat>
  <Paragraphs>284</Paragraphs>
  <Slides>31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Avenir Book</vt:lpstr>
      <vt:lpstr>Calibri</vt:lpstr>
      <vt:lpstr>Roboto</vt:lpstr>
      <vt:lpstr>Roboto Medium</vt:lpstr>
      <vt:lpstr>Wingdings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Toledo</cp:lastModifiedBy>
  <cp:revision>218</cp:revision>
  <dcterms:modified xsi:type="dcterms:W3CDTF">2021-01-14T02:26:21Z</dcterms:modified>
</cp:coreProperties>
</file>