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2"/>
  </p:notesMasterIdLst>
  <p:sldIdLst>
    <p:sldId id="256" r:id="rId2"/>
    <p:sldId id="257" r:id="rId3"/>
    <p:sldId id="299" r:id="rId4"/>
    <p:sldId id="260" r:id="rId5"/>
    <p:sldId id="298" r:id="rId6"/>
    <p:sldId id="300" r:id="rId7"/>
    <p:sldId id="301" r:id="rId8"/>
    <p:sldId id="302" r:id="rId9"/>
    <p:sldId id="303" r:id="rId10"/>
    <p:sldId id="304" r:id="rId11"/>
  </p:sldIdLst>
  <p:sldSz cx="9144000" cy="5143500" type="screen16x9"/>
  <p:notesSz cx="6858000" cy="9144000"/>
  <p:embeddedFontLst>
    <p:embeddedFont>
      <p:font typeface="Bubblegum Sans" panose="02000506000000020004" pitchFamily="2" charset="77"/>
      <p:regular r:id="rId13"/>
    </p:embeddedFont>
    <p:embeddedFont>
      <p:font typeface="Lilita One" panose="02000000000000000000" pitchFamily="2" charset="0"/>
      <p:regular r:id="rId14"/>
    </p:embeddedFont>
    <p:embeddedFont>
      <p:font typeface="Roboto Condensed" panose="02000000000000000000" pitchFamily="2" charset="0"/>
      <p:regular r:id="rId15"/>
      <p:bold r:id="rId16"/>
      <p:italic r:id="rId17"/>
      <p:boldItalic r:id="rId18"/>
    </p:embeddedFont>
    <p:embeddedFont>
      <p:font typeface="Source Sans Pro" panose="020B0503030403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6">
          <p15:clr>
            <a:srgbClr val="FA7B17"/>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892153-3507-4275-A6BD-D7259D99D423}">
  <a:tblStyle styleId="{30892153-3507-4275-A6BD-D7259D99D42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9"/>
  </p:normalViewPr>
  <p:slideViewPr>
    <p:cSldViewPr snapToGrid="0">
      <p:cViewPr varScale="1">
        <p:scale>
          <a:sx n="141" d="100"/>
          <a:sy n="141" d="100"/>
        </p:scale>
        <p:origin x="800" y="176"/>
      </p:cViewPr>
      <p:guideLst>
        <p:guide orient="horz" pos="64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artistasvisualeschilenos.cl/658/w3-article-40189.html" TargetMode="External"/><Relationship Id="rId13" Type="http://schemas.openxmlformats.org/officeDocument/2006/relationships/hyperlink" Target="http://www.artistasvisualeschilenos.cl/658/w3-article-86177.html" TargetMode="External"/><Relationship Id="rId18" Type="http://schemas.openxmlformats.org/officeDocument/2006/relationships/hyperlink" Target="http://www.artistasvisualeschilenos.cl/658/w3-article-45579.html" TargetMode="External"/><Relationship Id="rId3" Type="http://schemas.openxmlformats.org/officeDocument/2006/relationships/hyperlink" Target="http://www.artistasvisualeschilenos.cl/658/w3-article-40037.html" TargetMode="External"/><Relationship Id="rId21" Type="http://schemas.openxmlformats.org/officeDocument/2006/relationships/hyperlink" Target="http://www.artistasvisualeschilenos.cl/658/w3-article-40300.html" TargetMode="External"/><Relationship Id="rId7" Type="http://schemas.openxmlformats.org/officeDocument/2006/relationships/hyperlink" Target="http://www.artistasvisualeschilenos.cl/658/w3-article-39914.html" TargetMode="External"/><Relationship Id="rId12" Type="http://schemas.openxmlformats.org/officeDocument/2006/relationships/hyperlink" Target="http://www.artistasvisualeschilenos.cl/658/w3-article-54874.html" TargetMode="External"/><Relationship Id="rId17" Type="http://schemas.openxmlformats.org/officeDocument/2006/relationships/hyperlink" Target="http://www.artistasvisualeschilenos.cl/658/w3-article-40185.html" TargetMode="External"/><Relationship Id="rId2" Type="http://schemas.openxmlformats.org/officeDocument/2006/relationships/slide" Target="../slides/slide2.xml"/><Relationship Id="rId16" Type="http://schemas.openxmlformats.org/officeDocument/2006/relationships/hyperlink" Target="http://www.artistasvisualeschilenos.cl/658/w3-article-39994.html" TargetMode="External"/><Relationship Id="rId20" Type="http://schemas.openxmlformats.org/officeDocument/2006/relationships/hyperlink" Target="http://www.artistasvisualeschilenos.cl/658/w3-article-40208.html" TargetMode="External"/><Relationship Id="rId1" Type="http://schemas.openxmlformats.org/officeDocument/2006/relationships/notesMaster" Target="../notesMasters/notesMaster1.xml"/><Relationship Id="rId6" Type="http://schemas.openxmlformats.org/officeDocument/2006/relationships/hyperlink" Target="http://www.artistasvisualeschilenos.cl/658/w3-article-39911.html" TargetMode="External"/><Relationship Id="rId11" Type="http://schemas.openxmlformats.org/officeDocument/2006/relationships/hyperlink" Target="http://www.artistasvisualeschilenos.cl/658/w3-article-87765.html" TargetMode="External"/><Relationship Id="rId5" Type="http://schemas.openxmlformats.org/officeDocument/2006/relationships/hyperlink" Target="http://www.artistasvisualeschilenos.cl/658/w3-article-89191.html" TargetMode="External"/><Relationship Id="rId15" Type="http://schemas.openxmlformats.org/officeDocument/2006/relationships/hyperlink" Target="http://www.artistasvisualeschilenos.cl/658/w3-article-40244.html" TargetMode="External"/><Relationship Id="rId10" Type="http://schemas.openxmlformats.org/officeDocument/2006/relationships/hyperlink" Target="http://www.artistasvisualeschilenos.cl/658/w3-article-54877.html" TargetMode="External"/><Relationship Id="rId19" Type="http://schemas.openxmlformats.org/officeDocument/2006/relationships/hyperlink" Target="http://www.artistasvisualeschilenos.cl/658/w3-article-39757.html" TargetMode="External"/><Relationship Id="rId4" Type="http://schemas.openxmlformats.org/officeDocument/2006/relationships/hyperlink" Target="http://www.artistasvisualeschilenos.cl/658/w3-article-40012.html" TargetMode="External"/><Relationship Id="rId9" Type="http://schemas.openxmlformats.org/officeDocument/2006/relationships/hyperlink" Target="http://www.artistasvisualeschilenos.cl/658/w3-article-40192.html" TargetMode="External"/><Relationship Id="rId14" Type="http://schemas.openxmlformats.org/officeDocument/2006/relationships/hyperlink" Target="http://www.artistasvisualeschilenos.cl/658/w3-article-45595.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rtistasvisualeschilenos.cl/658/w3-article-45594.htm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artistasvisualeschilenos.cl/658/w3-article-45579.html" TargetMode="External"/><Relationship Id="rId4" Type="http://schemas.openxmlformats.org/officeDocument/2006/relationships/hyperlink" Target="http://www.artistasvisualeschilenos.cl/658/w3-article-45595.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rtistasvisualeschilenos.cl/658/w3-article-39904.html" TargetMode="External"/><Relationship Id="rId7" Type="http://schemas.openxmlformats.org/officeDocument/2006/relationships/hyperlink" Target="http://www.artistasvisualeschilenos.cl/658/w3-article-39775.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artistasvisualeschilenos.cl/658/w3-article-39994.html" TargetMode="External"/><Relationship Id="rId5" Type="http://schemas.openxmlformats.org/officeDocument/2006/relationships/hyperlink" Target="http://www.artistasvisualeschilenos.cl/658/w3-article-45579.html" TargetMode="External"/><Relationship Id="rId4" Type="http://schemas.openxmlformats.org/officeDocument/2006/relationships/hyperlink" Target="http://www.artistasvisualeschilenos.cl/658/w3-article-45595.html"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www.artistasvisualeschilenos.cl/658/w3-article-39529.html" TargetMode="External"/><Relationship Id="rId3" Type="http://schemas.openxmlformats.org/officeDocument/2006/relationships/hyperlink" Target="http://www.artistasvisualeschilenos.cl/658/w3-article-40167.html" TargetMode="External"/><Relationship Id="rId7" Type="http://schemas.openxmlformats.org/officeDocument/2006/relationships/hyperlink" Target="http://www.artistasvisualeschilenos.cl/658/w3-article-40256.html#bibliografia"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artistasvisualeschilenos.cl/658/w3-article-40137.html" TargetMode="External"/><Relationship Id="rId5" Type="http://schemas.openxmlformats.org/officeDocument/2006/relationships/hyperlink" Target="http://www.artistasvisualeschilenos.cl/658/w3-article-40221.html" TargetMode="External"/><Relationship Id="rId4" Type="http://schemas.openxmlformats.org/officeDocument/2006/relationships/hyperlink" Target="http://www.artistasvisualeschilenos.cl/658/w3-article-40344.html" TargetMode="External"/><Relationship Id="rId9" Type="http://schemas.openxmlformats.org/officeDocument/2006/relationships/hyperlink" Target="http://www.artistasvisualeschilenos.cl/658/w3-article-40200.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rtistasvisualeschilenos.cl/658/w3-article-40210.html" TargetMode="External"/><Relationship Id="rId7" Type="http://schemas.openxmlformats.org/officeDocument/2006/relationships/hyperlink" Target="http://www.artistasvisualeschilenos.cl/658/w3-article-39671.htm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artistasvisualeschilenos.cl/658/w3-propertyvalue-60219.html" TargetMode="External"/><Relationship Id="rId5" Type="http://schemas.openxmlformats.org/officeDocument/2006/relationships/hyperlink" Target="http://www.artistasvisualeschilenos.cl/658/w3-article-40137.html" TargetMode="External"/><Relationship Id="rId4" Type="http://schemas.openxmlformats.org/officeDocument/2006/relationships/hyperlink" Target="http://www.artistasvisualeschilenos.cl/658/w3-article-39598.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rtistasvisualeschilenos.cl/658/w3-article-39904.html" TargetMode="External"/><Relationship Id="rId7" Type="http://schemas.openxmlformats.org/officeDocument/2006/relationships/hyperlink" Target="http://www.artistasvisualeschilenos.cl/658/w3-article-39775.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artistasvisualeschilenos.cl/658/w3-article-39994.html" TargetMode="External"/><Relationship Id="rId5" Type="http://schemas.openxmlformats.org/officeDocument/2006/relationships/hyperlink" Target="http://www.artistasvisualeschilenos.cl/658/w3-article-45579.html" TargetMode="External"/><Relationship Id="rId4" Type="http://schemas.openxmlformats.org/officeDocument/2006/relationships/hyperlink" Target="http://www.artistasvisualeschilenos.cl/658/w3-article-45595.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9a4175c6c2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9a4175c6c2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9a4175c6c2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9a4175c6c2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3316913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9a7db53990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9a7db5399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s-ES" b="0" i="0" dirty="0">
                <a:solidFill>
                  <a:srgbClr val="4F6D80"/>
                </a:solidFill>
                <a:effectLst/>
                <a:latin typeface="Open Sans"/>
              </a:rPr>
              <a:t>Biografía</a:t>
            </a:r>
          </a:p>
          <a:p>
            <a:pPr algn="just"/>
            <a:r>
              <a:rPr lang="es-ES" b="0" i="0" dirty="0">
                <a:solidFill>
                  <a:srgbClr val="666666"/>
                </a:solidFill>
                <a:effectLst/>
                <a:latin typeface="Open Sans"/>
              </a:rPr>
              <a:t>Elsa Bolívar Bravo nació el 21 de septiembre de 1929 en Santiago, Chile.</a:t>
            </a:r>
          </a:p>
          <a:p>
            <a:pPr algn="just"/>
            <a:r>
              <a:rPr lang="es-ES" b="0" i="0" dirty="0">
                <a:solidFill>
                  <a:srgbClr val="666666"/>
                </a:solidFill>
                <a:effectLst/>
                <a:latin typeface="Open Sans"/>
              </a:rPr>
              <a:t>Durante su infancia conoció a los pintores </a:t>
            </a:r>
            <a:r>
              <a:rPr lang="es-ES" b="0" i="0" u="sng" dirty="0">
                <a:solidFill>
                  <a:srgbClr val="000000"/>
                </a:solidFill>
                <a:effectLst/>
                <a:latin typeface="Open Sans"/>
                <a:hlinkClick r:id="rId3"/>
              </a:rPr>
              <a:t>Pedro Luna</a:t>
            </a:r>
            <a:r>
              <a:rPr lang="es-ES" b="0" i="0" dirty="0">
                <a:solidFill>
                  <a:srgbClr val="666666"/>
                </a:solidFill>
                <a:effectLst/>
                <a:latin typeface="Open Sans"/>
              </a:rPr>
              <a:t> y </a:t>
            </a:r>
            <a:r>
              <a:rPr lang="es-ES" b="0" i="0" u="sng" dirty="0">
                <a:solidFill>
                  <a:srgbClr val="000000"/>
                </a:solidFill>
                <a:effectLst/>
                <a:latin typeface="Open Sans"/>
                <a:hlinkClick r:id="rId4"/>
              </a:rPr>
              <a:t>Agustín Abarca</a:t>
            </a:r>
            <a:r>
              <a:rPr lang="es-ES" b="0" i="0" dirty="0">
                <a:solidFill>
                  <a:srgbClr val="666666"/>
                </a:solidFill>
                <a:effectLst/>
                <a:latin typeface="Open Sans"/>
              </a:rPr>
              <a:t>, quienes influyeron en su interés por el arte. Se incorporó a la </a:t>
            </a:r>
            <a:r>
              <a:rPr lang="es-ES" b="0" i="0" u="sng" dirty="0">
                <a:solidFill>
                  <a:srgbClr val="000000"/>
                </a:solidFill>
                <a:effectLst/>
                <a:latin typeface="Open Sans"/>
                <a:hlinkClick r:id="rId5"/>
              </a:rPr>
              <a:t>Escuela de Bellas Artes</a:t>
            </a:r>
            <a:r>
              <a:rPr lang="es-ES" b="0" i="0" dirty="0">
                <a:solidFill>
                  <a:srgbClr val="666666"/>
                </a:solidFill>
                <a:effectLst/>
                <a:latin typeface="Open Sans"/>
              </a:rPr>
              <a:t> en 1947, donde tuvo como profesores a </a:t>
            </a:r>
            <a:r>
              <a:rPr lang="es-ES" b="0" i="0" u="sng" dirty="0">
                <a:solidFill>
                  <a:srgbClr val="000000"/>
                </a:solidFill>
                <a:effectLst/>
                <a:latin typeface="Open Sans"/>
                <a:hlinkClick r:id="rId6"/>
              </a:rPr>
              <a:t>Carlos Pedraza</a:t>
            </a:r>
            <a:r>
              <a:rPr lang="es-ES" b="0" i="0" dirty="0">
                <a:solidFill>
                  <a:srgbClr val="666666"/>
                </a:solidFill>
                <a:effectLst/>
                <a:latin typeface="Open Sans"/>
              </a:rPr>
              <a:t>, </a:t>
            </a:r>
            <a:r>
              <a:rPr lang="es-ES" b="0" i="0" u="sng" dirty="0">
                <a:solidFill>
                  <a:srgbClr val="000000"/>
                </a:solidFill>
                <a:effectLst/>
                <a:latin typeface="Open Sans"/>
                <a:hlinkClick r:id="rId7"/>
              </a:rPr>
              <a:t>Israel Roa</a:t>
            </a:r>
            <a:r>
              <a:rPr lang="es-ES" b="0" i="0" dirty="0">
                <a:solidFill>
                  <a:srgbClr val="666666"/>
                </a:solidFill>
                <a:effectLst/>
                <a:latin typeface="Open Sans"/>
              </a:rPr>
              <a:t>, </a:t>
            </a:r>
            <a:r>
              <a:rPr lang="es-ES" b="0" i="0" u="sng" dirty="0">
                <a:solidFill>
                  <a:srgbClr val="000000"/>
                </a:solidFill>
                <a:effectLst/>
                <a:latin typeface="Open Sans"/>
                <a:hlinkClick r:id="rId8"/>
              </a:rPr>
              <a:t>Jorge Caballero</a:t>
            </a:r>
            <a:r>
              <a:rPr lang="es-ES" b="0" i="0" dirty="0">
                <a:solidFill>
                  <a:srgbClr val="666666"/>
                </a:solidFill>
                <a:effectLst/>
                <a:latin typeface="Open Sans"/>
              </a:rPr>
              <a:t> y </a:t>
            </a:r>
            <a:r>
              <a:rPr lang="es-ES" b="0" i="0" u="sng" dirty="0">
                <a:solidFill>
                  <a:srgbClr val="000000"/>
                </a:solidFill>
                <a:effectLst/>
                <a:latin typeface="Open Sans"/>
                <a:hlinkClick r:id="rId9"/>
              </a:rPr>
              <a:t>Jorge Letelier</a:t>
            </a:r>
            <a:r>
              <a:rPr lang="es-ES" b="0" i="0" dirty="0">
                <a:solidFill>
                  <a:srgbClr val="666666"/>
                </a:solidFill>
                <a:effectLst/>
                <a:latin typeface="Open Sans"/>
              </a:rPr>
              <a:t>. Entre 1949 y 1952 estudió Pedagogía en artes plásticas y entre 1953 y 1956 cursó la Licenciatura en pintura en la Universidad de Chile. Luego de su educación formal, Bolívar participó de varias instancias de perfeccionamiento, destacando un taller de </a:t>
            </a:r>
            <a:r>
              <a:rPr lang="es-ES" b="0" i="0" u="sng" dirty="0">
                <a:solidFill>
                  <a:srgbClr val="000000"/>
                </a:solidFill>
                <a:effectLst/>
                <a:latin typeface="Open Sans"/>
                <a:hlinkClick r:id="rId10"/>
              </a:rPr>
              <a:t>pintura</a:t>
            </a:r>
            <a:r>
              <a:rPr lang="es-ES" b="0" i="0" dirty="0">
                <a:solidFill>
                  <a:srgbClr val="666666"/>
                </a:solidFill>
                <a:effectLst/>
                <a:latin typeface="Open Sans"/>
              </a:rPr>
              <a:t> con el reconocido artista argentino Emilio </a:t>
            </a:r>
            <a:r>
              <a:rPr lang="es-ES" b="0" i="0" dirty="0" err="1">
                <a:solidFill>
                  <a:srgbClr val="666666"/>
                </a:solidFill>
                <a:effectLst/>
                <a:latin typeface="Open Sans"/>
              </a:rPr>
              <a:t>Pettoruti</a:t>
            </a:r>
            <a:r>
              <a:rPr lang="es-ES" b="0" i="0" dirty="0">
                <a:solidFill>
                  <a:srgbClr val="666666"/>
                </a:solidFill>
                <a:effectLst/>
                <a:latin typeface="Open Sans"/>
              </a:rPr>
              <a:t> (1892-1971), lo cual habría motivado su interés en el arte geométrico.</a:t>
            </a:r>
          </a:p>
          <a:p>
            <a:pPr algn="just"/>
            <a:r>
              <a:rPr lang="es-ES" b="0" i="0" dirty="0">
                <a:solidFill>
                  <a:srgbClr val="666666"/>
                </a:solidFill>
                <a:effectLst/>
                <a:latin typeface="Open Sans"/>
              </a:rPr>
              <a:t>Su trabajo fue premiado tempranamente en los </a:t>
            </a:r>
            <a:r>
              <a:rPr lang="es-ES" b="0" i="0" u="sng" dirty="0">
                <a:solidFill>
                  <a:srgbClr val="000000"/>
                </a:solidFill>
                <a:effectLst/>
                <a:latin typeface="Open Sans"/>
                <a:hlinkClick r:id="rId11"/>
              </a:rPr>
              <a:t>Salones oficiales</a:t>
            </a:r>
            <a:r>
              <a:rPr lang="es-ES" b="0" i="0" dirty="0">
                <a:solidFill>
                  <a:srgbClr val="666666"/>
                </a:solidFill>
                <a:effectLst/>
                <a:latin typeface="Open Sans"/>
              </a:rPr>
              <a:t> en Chile, tanto en </a:t>
            </a:r>
            <a:r>
              <a:rPr lang="es-ES" b="0" i="0" u="sng" dirty="0">
                <a:solidFill>
                  <a:srgbClr val="000000"/>
                </a:solidFill>
                <a:effectLst/>
                <a:latin typeface="Open Sans"/>
                <a:hlinkClick r:id="rId12"/>
              </a:rPr>
              <a:t>dibujo</a:t>
            </a:r>
            <a:r>
              <a:rPr lang="es-ES" b="0" i="0" dirty="0">
                <a:solidFill>
                  <a:srgbClr val="666666"/>
                </a:solidFill>
                <a:effectLst/>
                <a:latin typeface="Open Sans"/>
              </a:rPr>
              <a:t> como en pintura. Asimismo, a lo largo de su trayectoria artística fue parte de numerosas muestras realizadas en el país, así como en el extranjero. Algunas de las más relevantes han sido la </a:t>
            </a:r>
            <a:r>
              <a:rPr lang="es-ES" b="0" i="1" dirty="0">
                <a:solidFill>
                  <a:srgbClr val="666666"/>
                </a:solidFill>
                <a:effectLst/>
                <a:latin typeface="Open Sans"/>
              </a:rPr>
              <a:t>1ª Exposición Internacional de Arte Moderno</a:t>
            </a:r>
            <a:r>
              <a:rPr lang="es-ES" b="0" i="0" dirty="0">
                <a:solidFill>
                  <a:srgbClr val="666666"/>
                </a:solidFill>
                <a:effectLst/>
                <a:latin typeface="Open Sans"/>
              </a:rPr>
              <a:t> (1960) en Buenos Aires, la </a:t>
            </a:r>
            <a:r>
              <a:rPr lang="es-ES" b="0" i="1" dirty="0">
                <a:solidFill>
                  <a:srgbClr val="666666"/>
                </a:solidFill>
                <a:effectLst/>
                <a:latin typeface="Open Sans"/>
              </a:rPr>
              <a:t>XI Bienal de Arte de Sao Paulo</a:t>
            </a:r>
            <a:r>
              <a:rPr lang="es-ES" b="0" i="0" dirty="0">
                <a:solidFill>
                  <a:srgbClr val="666666"/>
                </a:solidFill>
                <a:effectLst/>
                <a:latin typeface="Open Sans"/>
              </a:rPr>
              <a:t> (1971); la exhibición </a:t>
            </a:r>
            <a:r>
              <a:rPr lang="es-ES" b="0" i="1" dirty="0">
                <a:solidFill>
                  <a:srgbClr val="666666"/>
                </a:solidFill>
                <a:effectLst/>
                <a:latin typeface="Open Sans"/>
              </a:rPr>
              <a:t>La revolución de las formas: 60 años de arte abstracto en Chile</a:t>
            </a:r>
            <a:r>
              <a:rPr lang="es-ES" b="0" i="0" dirty="0">
                <a:solidFill>
                  <a:srgbClr val="666666"/>
                </a:solidFill>
                <a:effectLst/>
                <a:latin typeface="Open Sans"/>
              </a:rPr>
              <a:t> (2017) en el Centro Cultural La Moneda en Santiago y su muestra retrospectiva realizada en 2005 en el Museo Nacional de Bellas Artes de la misma ciudad.</a:t>
            </a:r>
          </a:p>
          <a:p>
            <a:pPr algn="just"/>
            <a:r>
              <a:rPr lang="es-ES" b="0" i="0" dirty="0">
                <a:solidFill>
                  <a:srgbClr val="666666"/>
                </a:solidFill>
                <a:effectLst/>
                <a:latin typeface="Open Sans"/>
              </a:rPr>
              <a:t>La obra de Bolívar ha transitado por diversas etapas, no obstante, ha indagado sistemáticamente el medio gráfico y, fundamentalmente, el pictórico. En sus inicios abordó el género de la naturaleza muerta, el cual exploró desde un ordenamiento geométrico de las formas. Posteriormente, aplicó colores planos, lo que derivó en una pintura </a:t>
            </a:r>
            <a:r>
              <a:rPr lang="es-ES" b="0" i="0" u="sng" dirty="0">
                <a:solidFill>
                  <a:srgbClr val="000000"/>
                </a:solidFill>
                <a:effectLst/>
                <a:latin typeface="Open Sans"/>
                <a:hlinkClick r:id="rId13"/>
              </a:rPr>
              <a:t>abstracta</a:t>
            </a:r>
            <a:r>
              <a:rPr lang="es-ES" b="0" i="0" dirty="0">
                <a:solidFill>
                  <a:srgbClr val="666666"/>
                </a:solidFill>
                <a:effectLst/>
                <a:latin typeface="Open Sans"/>
              </a:rPr>
              <a:t> de tendencia geométrica. En estas tienen fuerte presencia los espirales, las elipses y las circunferencias, figuras que articulan la composición. Ya en la década de 1980, retomó la figuración abordando escenas alusivas a sus recuerdos de infancia y, más adelante, paisajes. En general, su paleta cromática ha sido variada siendo su etapa geométrica la que presenta una mayor intensidad de colores y contrastes.</a:t>
            </a:r>
          </a:p>
          <a:p>
            <a:pPr algn="just"/>
            <a:r>
              <a:rPr lang="es-ES" b="0" i="0" dirty="0">
                <a:solidFill>
                  <a:srgbClr val="666666"/>
                </a:solidFill>
                <a:effectLst/>
                <a:latin typeface="Open Sans"/>
              </a:rPr>
              <a:t>La artista integró el </a:t>
            </a:r>
            <a:r>
              <a:rPr lang="es-ES" b="0" i="0" u="sng" dirty="0">
                <a:solidFill>
                  <a:srgbClr val="000000"/>
                </a:solidFill>
                <a:effectLst/>
                <a:latin typeface="Open Sans"/>
                <a:hlinkClick r:id="rId14"/>
              </a:rPr>
              <a:t>Grupo Rectángulo</a:t>
            </a:r>
            <a:r>
              <a:rPr lang="es-ES" b="0" i="0" dirty="0">
                <a:solidFill>
                  <a:srgbClr val="666666"/>
                </a:solidFill>
                <a:effectLst/>
                <a:latin typeface="Open Sans"/>
              </a:rPr>
              <a:t>, creado en 1955 por  </a:t>
            </a:r>
            <a:r>
              <a:rPr lang="es-ES" b="0" i="0" u="sng" dirty="0">
                <a:solidFill>
                  <a:srgbClr val="000000"/>
                </a:solidFill>
                <a:effectLst/>
                <a:latin typeface="Open Sans"/>
                <a:hlinkClick r:id="rId15"/>
              </a:rPr>
              <a:t>Gustavo Poblete</a:t>
            </a:r>
            <a:r>
              <a:rPr lang="es-ES" b="0" i="0" dirty="0">
                <a:solidFill>
                  <a:srgbClr val="666666"/>
                </a:solidFill>
                <a:effectLst/>
                <a:latin typeface="Open Sans"/>
              </a:rPr>
              <a:t>, </a:t>
            </a:r>
            <a:r>
              <a:rPr lang="es-ES" b="0" i="0" u="sng" dirty="0">
                <a:solidFill>
                  <a:srgbClr val="000000"/>
                </a:solidFill>
                <a:effectLst/>
                <a:latin typeface="Open Sans"/>
                <a:hlinkClick r:id="rId16"/>
              </a:rPr>
              <a:t>Ramón Vergara Grez</a:t>
            </a:r>
            <a:r>
              <a:rPr lang="es-ES" b="0" i="0" dirty="0">
                <a:solidFill>
                  <a:srgbClr val="666666"/>
                </a:solidFill>
                <a:effectLst/>
                <a:latin typeface="Open Sans"/>
              </a:rPr>
              <a:t> y </a:t>
            </a:r>
            <a:r>
              <a:rPr lang="es-ES" b="0" i="0" u="sng" dirty="0">
                <a:solidFill>
                  <a:srgbClr val="000000"/>
                </a:solidFill>
                <a:effectLst/>
                <a:latin typeface="Open Sans"/>
                <a:hlinkClick r:id="rId17"/>
              </a:rPr>
              <a:t>Waldo Vila</a:t>
            </a:r>
            <a:r>
              <a:rPr lang="es-ES" b="0" i="0" dirty="0">
                <a:solidFill>
                  <a:srgbClr val="666666"/>
                </a:solidFill>
                <a:effectLst/>
                <a:latin typeface="Open Sans"/>
              </a:rPr>
              <a:t>, entre otros, y, posteriormente, el </a:t>
            </a:r>
            <a:r>
              <a:rPr lang="es-ES" b="0" i="0" u="sng" dirty="0">
                <a:solidFill>
                  <a:srgbClr val="000000"/>
                </a:solidFill>
                <a:effectLst/>
                <a:latin typeface="Open Sans"/>
                <a:hlinkClick r:id="rId18"/>
              </a:rPr>
              <a:t>Movimiento Forma y Espacio</a:t>
            </a:r>
            <a:r>
              <a:rPr lang="es-ES" b="0" i="0" dirty="0">
                <a:solidFill>
                  <a:srgbClr val="666666"/>
                </a:solidFill>
                <a:effectLst/>
                <a:latin typeface="Open Sans"/>
              </a:rPr>
              <a:t>, continuador del primero, en el cual participaron figuras como </a:t>
            </a:r>
            <a:r>
              <a:rPr lang="es-ES" b="0" i="0" u="sng" dirty="0">
                <a:solidFill>
                  <a:srgbClr val="000000"/>
                </a:solidFill>
                <a:effectLst/>
                <a:latin typeface="Open Sans"/>
                <a:hlinkClick r:id="rId16"/>
              </a:rPr>
              <a:t>Ramón Vergara Grez</a:t>
            </a:r>
            <a:r>
              <a:rPr lang="es-ES" b="0" i="0" dirty="0">
                <a:solidFill>
                  <a:srgbClr val="666666"/>
                </a:solidFill>
                <a:effectLst/>
                <a:latin typeface="Open Sans"/>
              </a:rPr>
              <a:t>, </a:t>
            </a:r>
            <a:r>
              <a:rPr lang="es-ES" b="0" i="0" u="sng" dirty="0">
                <a:solidFill>
                  <a:srgbClr val="000000"/>
                </a:solidFill>
                <a:effectLst/>
                <a:latin typeface="Open Sans"/>
                <a:hlinkClick r:id="rId19"/>
              </a:rPr>
              <a:t>Miguel </a:t>
            </a:r>
            <a:r>
              <a:rPr lang="es-ES" b="0" i="0" u="sng" dirty="0" err="1">
                <a:solidFill>
                  <a:srgbClr val="000000"/>
                </a:solidFill>
                <a:effectLst/>
                <a:latin typeface="Open Sans"/>
                <a:hlinkClick r:id="rId19"/>
              </a:rPr>
              <a:t>Cosgrove</a:t>
            </a:r>
            <a:r>
              <a:rPr lang="es-ES" b="0" i="0" dirty="0">
                <a:solidFill>
                  <a:srgbClr val="666666"/>
                </a:solidFill>
                <a:effectLst/>
                <a:latin typeface="Open Sans"/>
              </a:rPr>
              <a:t>, </a:t>
            </a:r>
            <a:r>
              <a:rPr lang="es-ES" b="0" i="0" u="sng" dirty="0">
                <a:solidFill>
                  <a:srgbClr val="000000"/>
                </a:solidFill>
                <a:effectLst/>
                <a:latin typeface="Open Sans"/>
                <a:hlinkClick r:id="rId20"/>
              </a:rPr>
              <a:t>Robinson Mora</a:t>
            </a:r>
            <a:r>
              <a:rPr lang="es-ES" b="0" i="0" dirty="0">
                <a:solidFill>
                  <a:srgbClr val="666666"/>
                </a:solidFill>
                <a:effectLst/>
                <a:latin typeface="Open Sans"/>
              </a:rPr>
              <a:t> y </a:t>
            </a:r>
            <a:r>
              <a:rPr lang="es-ES" b="0" i="0" u="sng" dirty="0">
                <a:solidFill>
                  <a:srgbClr val="000000"/>
                </a:solidFill>
                <a:effectLst/>
                <a:latin typeface="Open Sans"/>
                <a:hlinkClick r:id="rId21"/>
              </a:rPr>
              <a:t>Carmen </a:t>
            </a:r>
            <a:r>
              <a:rPr lang="es-ES" b="0" i="0" u="sng" dirty="0" err="1">
                <a:solidFill>
                  <a:srgbClr val="000000"/>
                </a:solidFill>
                <a:effectLst/>
                <a:latin typeface="Open Sans"/>
                <a:hlinkClick r:id="rId21"/>
              </a:rPr>
              <a:t>Piemonte</a:t>
            </a:r>
            <a:r>
              <a:rPr lang="es-ES" b="0" i="0" dirty="0">
                <a:solidFill>
                  <a:srgbClr val="666666"/>
                </a:solidFill>
                <a:effectLst/>
                <a:latin typeface="Open Sans"/>
              </a:rPr>
              <a:t>. En 1975 se alejó del grupo, debido a su distanciamiento de la concepción geométrica en las artes visuales.</a:t>
            </a:r>
          </a:p>
          <a:p>
            <a:pPr algn="just"/>
            <a:r>
              <a:rPr lang="es-ES" b="0" i="0" dirty="0">
                <a:solidFill>
                  <a:srgbClr val="666666"/>
                </a:solidFill>
                <a:effectLst/>
                <a:latin typeface="Open Sans"/>
              </a:rPr>
              <a:t>Además de su trabajo artístico, Bolívar ejerció la docencia en la Facultad de Artes de la Universidad de Chile, en las cátedras de dibujo, composición y color entre 1954 y 1988, y fue directora del Departamento de Artes Plásticas de la misma entidad, entre 1979 y 1982.</a:t>
            </a:r>
          </a:p>
          <a:p>
            <a:pPr algn="just"/>
            <a:r>
              <a:rPr lang="es-ES" b="0" i="0" dirty="0">
                <a:solidFill>
                  <a:srgbClr val="666666"/>
                </a:solidFill>
                <a:effectLst/>
                <a:latin typeface="Open Sans"/>
              </a:rPr>
              <a:t>La artista reside en Santiago, Chile.</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l"/>
            <a:r>
              <a:rPr lang="es-ES" b="0" i="0" dirty="0">
                <a:solidFill>
                  <a:srgbClr val="4F6D80"/>
                </a:solidFill>
                <a:effectLst/>
                <a:latin typeface="Open Sans"/>
              </a:rPr>
              <a:t>Biografía</a:t>
            </a:r>
          </a:p>
          <a:p>
            <a:pPr algn="just"/>
            <a:r>
              <a:rPr lang="es-ES" b="0" i="0" dirty="0">
                <a:solidFill>
                  <a:srgbClr val="666666"/>
                </a:solidFill>
                <a:effectLst/>
                <a:latin typeface="Open Sans"/>
              </a:rPr>
              <a:t>Matilde Pérez Cerda, pintora, escultora y artista visual. Nació en Santiago, Chile, el 7 de diciembre de 1916 y murió en la misma ciudad el 02 de octubre de 2014. Casada con el artista y profesor de la Universidad de Chile Gustavo Carrasco.</a:t>
            </a:r>
          </a:p>
          <a:p>
            <a:pPr algn="just"/>
            <a:r>
              <a:rPr lang="es-ES" b="0" i="0" dirty="0">
                <a:solidFill>
                  <a:srgbClr val="666666"/>
                </a:solidFill>
                <a:effectLst/>
                <a:latin typeface="Open Sans"/>
              </a:rPr>
              <a:t>Inició su formación artística, en 1938, cuando tomó clases particulares de pintura con el maestro Pedro </a:t>
            </a:r>
            <a:r>
              <a:rPr lang="es-ES" b="0" i="0" dirty="0" err="1">
                <a:solidFill>
                  <a:srgbClr val="666666"/>
                </a:solidFill>
                <a:effectLst/>
                <a:latin typeface="Open Sans"/>
              </a:rPr>
              <a:t>Reszka</a:t>
            </a:r>
            <a:r>
              <a:rPr lang="es-ES" b="0" i="0" dirty="0">
                <a:solidFill>
                  <a:srgbClr val="666666"/>
                </a:solidFill>
                <a:effectLst/>
                <a:latin typeface="Open Sans"/>
              </a:rPr>
              <a:t>. En 1939 ingresó a la Escuela de Bellas Artes, donde fue alumna de Pablo Burchard y Jorge Caballero. En 1944 estudió pintura mural con el artista Laureano Guevara y fue su ayudante en la realización de murales en la Ciudad del Niño en la comuna de La Cisterna en Santiago.</a:t>
            </a:r>
          </a:p>
          <a:p>
            <a:pPr algn="just"/>
            <a:r>
              <a:rPr lang="es-ES" b="0" i="0" dirty="0">
                <a:solidFill>
                  <a:srgbClr val="666666"/>
                </a:solidFill>
                <a:effectLst/>
                <a:latin typeface="Open Sans"/>
              </a:rPr>
              <a:t>En 1948 trabajó como Profesora de Dibujo en el Colegio </a:t>
            </a:r>
            <a:r>
              <a:rPr lang="es-ES" b="0" i="0" dirty="0" err="1">
                <a:solidFill>
                  <a:srgbClr val="666666"/>
                </a:solidFill>
                <a:effectLst/>
                <a:latin typeface="Open Sans"/>
              </a:rPr>
              <a:t>Dunalastair</a:t>
            </a:r>
            <a:r>
              <a:rPr lang="es-ES" b="0" i="0" dirty="0">
                <a:solidFill>
                  <a:srgbClr val="666666"/>
                </a:solidFill>
                <a:effectLst/>
                <a:latin typeface="Open Sans"/>
              </a:rPr>
              <a:t>; en 1950 organizó y creó, junto con otros profesores, una Academia de Artes Plásticas en Providencia.</a:t>
            </a:r>
          </a:p>
          <a:p>
            <a:pPr algn="just"/>
            <a:r>
              <a:rPr lang="es-ES" b="0" i="0" dirty="0">
                <a:solidFill>
                  <a:srgbClr val="666666"/>
                </a:solidFill>
                <a:effectLst/>
                <a:latin typeface="Open Sans"/>
              </a:rPr>
              <a:t>En 1951 fue nombrada ayudante de la Cátedra de Dibujo y Pintura en la Escuela de Bellas Artes de la Universidad de Chile; en 1955 dictó un curso de Acuarela en las Escuelas de Temporada de Verano de la Universidad, ese mismo año fue nombrada Profesora auxiliar de Dibujo y Pintura en los cursos de iniciación de Bellas Artes, siendo en 1957 Profesora Interina con jornada completa, de la misma cátedra.</a:t>
            </a:r>
          </a:p>
          <a:p>
            <a:pPr algn="just"/>
            <a:r>
              <a:rPr lang="es-ES" b="0" i="0" dirty="0">
                <a:solidFill>
                  <a:srgbClr val="666666"/>
                </a:solidFill>
                <a:effectLst/>
                <a:latin typeface="Open Sans"/>
              </a:rPr>
              <a:t>En 1960 cuando ya era una artista consagrada a nivel nacional, merecedora de importantes premios y distinciones, y contando con una amplia trayectoria como profesora de cátedra, fue becada por el Gobierno Francés para realizar estudios en París.</a:t>
            </a:r>
          </a:p>
          <a:p>
            <a:pPr algn="just"/>
            <a:r>
              <a:rPr lang="es-ES" b="0" i="0" dirty="0">
                <a:solidFill>
                  <a:srgbClr val="666666"/>
                </a:solidFill>
                <a:effectLst/>
                <a:latin typeface="Open Sans"/>
              </a:rPr>
              <a:t>Entre 1970 y 1972 fue comisionada por la Universidad de Chile para continuar su investigación y sus estudios sobre arte cinético en París.</a:t>
            </a:r>
          </a:p>
          <a:p>
            <a:pPr algn="just"/>
            <a:r>
              <a:rPr lang="es-ES" b="0" i="0" dirty="0">
                <a:solidFill>
                  <a:srgbClr val="666666"/>
                </a:solidFill>
                <a:effectLst/>
                <a:latin typeface="Open Sans"/>
              </a:rPr>
              <a:t>En 1972 cursó su traslado de Profesora de Bellas Artes a la Escuela de Diseño, pasando a depender de la Facultad de Arquitectura de la Universidad de Chile; en 1974 fue nombrada Profesora Investigadora, con jornada completa, en la Escuela de Arquitectura.</a:t>
            </a:r>
          </a:p>
          <a:p>
            <a:pPr algn="just"/>
            <a:r>
              <a:rPr lang="es-ES" b="0" i="0" dirty="0">
                <a:solidFill>
                  <a:srgbClr val="666666"/>
                </a:solidFill>
                <a:effectLst/>
                <a:latin typeface="Open Sans"/>
              </a:rPr>
              <a:t>En 1975 junto a otros profesores, formó el Centro de Investigaciones Cinéticas en la Escuela de Diseño de la Universidad de Chile.</a:t>
            </a:r>
          </a:p>
          <a:p>
            <a:pPr algn="just"/>
            <a:r>
              <a:rPr lang="es-ES" b="0" i="0" dirty="0">
                <a:solidFill>
                  <a:srgbClr val="666666"/>
                </a:solidFill>
                <a:effectLst/>
                <a:latin typeface="Open Sans"/>
              </a:rPr>
              <a:t>En 1984 ejerció como Profesora del Curso de Pintura del Instituto Cultural de Providencia de Santiago.</a:t>
            </a:r>
          </a:p>
          <a:p>
            <a:pPr algn="just"/>
            <a:r>
              <a:rPr lang="es-ES" b="0" i="0" dirty="0">
                <a:solidFill>
                  <a:srgbClr val="666666"/>
                </a:solidFill>
                <a:effectLst/>
                <a:latin typeface="Open Sans"/>
              </a:rPr>
              <a:t>Su exposición retrospectiva El Ojo Móvil efectuada en 1999 y su amplia labor de difusión artística, le hicieron merecedora del premio Los Mejores entre los Mejores del Círculo de Críticos de Arte.</a:t>
            </a:r>
          </a:p>
          <a:p>
            <a:endParaRPr lang="es-CL" dirty="0"/>
          </a:p>
        </p:txBody>
      </p:sp>
    </p:spTree>
    <p:extLst>
      <p:ext uri="{BB962C8B-B14F-4D97-AF65-F5344CB8AC3E}">
        <p14:creationId xmlns:p14="http://schemas.microsoft.com/office/powerpoint/2010/main" val="928542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991decd84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991decd84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s-ES" b="0" i="0" dirty="0">
                <a:solidFill>
                  <a:srgbClr val="4F6D80"/>
                </a:solidFill>
                <a:effectLst/>
                <a:latin typeface="Open Sans"/>
              </a:rPr>
              <a:t>Biografía</a:t>
            </a:r>
          </a:p>
          <a:p>
            <a:pPr algn="just"/>
            <a:r>
              <a:rPr lang="es-ES" b="0" i="0" dirty="0">
                <a:solidFill>
                  <a:srgbClr val="666666"/>
                </a:solidFill>
                <a:effectLst/>
                <a:latin typeface="Open Sans"/>
              </a:rPr>
              <a:t>Ramón Vergara Grez, pintor. Nació en Mejillones, Provincia de Antofagasta, Chile, el 31 de agosto de 1923 y murió en Santiago, Chile, el 02 de mayo de 2012.</a:t>
            </a:r>
          </a:p>
          <a:p>
            <a:pPr algn="just"/>
            <a:r>
              <a:rPr lang="es-ES" b="0" i="0" dirty="0">
                <a:solidFill>
                  <a:srgbClr val="666666"/>
                </a:solidFill>
                <a:effectLst/>
                <a:latin typeface="Open Sans"/>
              </a:rPr>
              <a:t>Egresó de la Escuela de Bellas Artes de la Universidad de Chile en 1946. Fue discípulo de Pablo </a:t>
            </a:r>
            <a:r>
              <a:rPr lang="es-ES" b="0" i="0" dirty="0" err="1">
                <a:solidFill>
                  <a:srgbClr val="666666"/>
                </a:solidFill>
                <a:effectLst/>
                <a:latin typeface="Open Sans"/>
              </a:rPr>
              <a:t>Burchar</a:t>
            </a:r>
            <a:r>
              <a:rPr lang="es-ES" b="0" i="0" dirty="0">
                <a:solidFill>
                  <a:srgbClr val="666666"/>
                </a:solidFill>
                <a:effectLst/>
                <a:latin typeface="Open Sans"/>
              </a:rPr>
              <a:t> E., Camilo Mori y Jorge Caballero.</a:t>
            </a:r>
            <a:br>
              <a:rPr lang="es-ES" b="0" i="0" dirty="0">
                <a:solidFill>
                  <a:srgbClr val="666666"/>
                </a:solidFill>
                <a:effectLst/>
                <a:latin typeface="Open Sans"/>
              </a:rPr>
            </a:br>
            <a:br>
              <a:rPr lang="es-ES" b="0" i="0" dirty="0">
                <a:solidFill>
                  <a:srgbClr val="666666"/>
                </a:solidFill>
                <a:effectLst/>
                <a:latin typeface="Open Sans"/>
              </a:rPr>
            </a:br>
            <a:r>
              <a:rPr lang="es-ES" b="0" i="0" dirty="0">
                <a:solidFill>
                  <a:srgbClr val="666666"/>
                </a:solidFill>
                <a:effectLst/>
                <a:latin typeface="Open Sans"/>
              </a:rPr>
              <a:t>Realizó estudios en Brasil e Italia gracias a becas otorgadas por los respectivos países. En Italia descubrió el valor de la vieja escuela geométrica de Mondrian y Paul Klee.</a:t>
            </a:r>
          </a:p>
          <a:p>
            <a:pPr algn="just"/>
            <a:r>
              <a:rPr lang="es-ES" b="0" i="0" dirty="0">
                <a:solidFill>
                  <a:srgbClr val="666666"/>
                </a:solidFill>
                <a:effectLst/>
                <a:latin typeface="Open Sans"/>
              </a:rPr>
              <a:t>En Chile, formó parte del llamado </a:t>
            </a:r>
            <a:r>
              <a:rPr lang="es-ES" b="0" i="0" u="sng" dirty="0">
                <a:solidFill>
                  <a:srgbClr val="000000"/>
                </a:solidFill>
                <a:effectLst/>
                <a:latin typeface="Open Sans"/>
                <a:hlinkClick r:id="rId3"/>
              </a:rPr>
              <a:t>grupo de los Cinco</a:t>
            </a:r>
            <a:r>
              <a:rPr lang="es-ES" b="0" i="0" dirty="0">
                <a:solidFill>
                  <a:srgbClr val="666666"/>
                </a:solidFill>
                <a:effectLst/>
                <a:latin typeface="Open Sans"/>
              </a:rPr>
              <a:t> a principios de la década del cincuenta y fundó el grupo de arte no figurativo </a:t>
            </a:r>
            <a:r>
              <a:rPr lang="es-ES" b="0" i="0" u="sng" dirty="0">
                <a:solidFill>
                  <a:srgbClr val="000000"/>
                </a:solidFill>
                <a:effectLst/>
                <a:latin typeface="Open Sans"/>
                <a:hlinkClick r:id="rId4"/>
              </a:rPr>
              <a:t>Grupo Rectángulo</a:t>
            </a:r>
            <a:r>
              <a:rPr lang="es-ES" b="0" i="0" dirty="0">
                <a:solidFill>
                  <a:srgbClr val="666666"/>
                </a:solidFill>
                <a:effectLst/>
                <a:latin typeface="Open Sans"/>
              </a:rPr>
              <a:t> en el año 1955, reuniendo a varios artistas que en reacción contra el modelo como referente plástico y de las vanguardias que privilegiaban la intuición y el gesto en la pintura, experimentaron en torno a la idea de levantar un marco teórico donde primara la síntesis, el plano y las formas geométricas. Rectángulo dio lugar al </a:t>
            </a:r>
            <a:r>
              <a:rPr lang="es-ES" b="0" i="0" u="sng" dirty="0">
                <a:solidFill>
                  <a:srgbClr val="000000"/>
                </a:solidFill>
                <a:effectLst/>
                <a:latin typeface="Open Sans"/>
                <a:hlinkClick r:id="rId5"/>
              </a:rPr>
              <a:t>movimiento Forma y Espacio</a:t>
            </a:r>
            <a:r>
              <a:rPr lang="es-ES" b="0" i="0" dirty="0">
                <a:solidFill>
                  <a:srgbClr val="666666"/>
                </a:solidFill>
                <a:effectLst/>
                <a:latin typeface="Open Sans"/>
              </a:rPr>
              <a:t> en 1962.</a:t>
            </a:r>
          </a:p>
          <a:p>
            <a:pPr algn="just"/>
            <a:r>
              <a:rPr lang="es-ES" b="0" i="0" dirty="0">
                <a:solidFill>
                  <a:srgbClr val="666666"/>
                </a:solidFill>
                <a:effectLst/>
                <a:latin typeface="Open Sans"/>
              </a:rPr>
              <a:t>Ha sido profesor de la cátedra de dibujo en la Facultad de Bellas Artes de la Universidad de Chile desde 1943 a 1974, docente del Departamento de Arte de la Universidad de Santiago de Chile, USACH hasta 1982 y en1974 creador y director del Área de Arte, Lenguaje y Tecnología de la sede Santiago Sur de la Universidad de Chile hasta 1976.</a:t>
            </a:r>
          </a:p>
          <a:p>
            <a:pPr algn="just"/>
            <a:r>
              <a:rPr lang="es-ES" b="0" i="0" dirty="0">
                <a:solidFill>
                  <a:srgbClr val="666666"/>
                </a:solidFill>
                <a:effectLst/>
                <a:latin typeface="Open Sans"/>
              </a:rPr>
              <a:t>Es miembro Académico de Número en la Academia de Bellas Artes del Instituto Chile desde el año 1972, y secretario de la misma entre 1974 y 1976.</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9a7db53990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9a7db5399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s-ES" b="0" i="0" dirty="0">
                <a:solidFill>
                  <a:srgbClr val="4F6D80"/>
                </a:solidFill>
                <a:effectLst/>
                <a:latin typeface="Open Sans"/>
              </a:rPr>
              <a:t>Biografía</a:t>
            </a:r>
          </a:p>
          <a:p>
            <a:pPr algn="just"/>
            <a:r>
              <a:rPr lang="es-ES" b="0" i="0" dirty="0">
                <a:solidFill>
                  <a:srgbClr val="666666"/>
                </a:solidFill>
                <a:effectLst/>
                <a:latin typeface="Open Sans"/>
              </a:rPr>
              <a:t>Carlos Gustavo Poblete Catalán, nació el 19 de junio de 1915 en Curicó, Chile. Estudió Licenciatura en Artes Plásticas en la Escuela de Bellas Artes de la Universidad de Chile, donde fue alumno de </a:t>
            </a:r>
            <a:r>
              <a:rPr lang="es-ES" b="0" i="0" u="sng" dirty="0">
                <a:solidFill>
                  <a:srgbClr val="000000"/>
                </a:solidFill>
                <a:effectLst/>
                <a:latin typeface="Open Sans"/>
                <a:hlinkClick r:id="rId3"/>
              </a:rPr>
              <a:t>Pablo Burchard</a:t>
            </a:r>
            <a:r>
              <a:rPr lang="es-ES" b="0" i="0" dirty="0">
                <a:solidFill>
                  <a:srgbClr val="666666"/>
                </a:solidFill>
                <a:effectLst/>
                <a:latin typeface="Open Sans"/>
              </a:rPr>
              <a:t> y donde, a su vez, realizó estudios de arquitectura.</a:t>
            </a:r>
          </a:p>
          <a:p>
            <a:pPr algn="just"/>
            <a:r>
              <a:rPr lang="es-ES" b="0" i="0" dirty="0">
                <a:solidFill>
                  <a:srgbClr val="666666"/>
                </a:solidFill>
                <a:effectLst/>
                <a:latin typeface="Open Sans"/>
              </a:rPr>
              <a:t>En 1955, junto a un grupo de artistas dedicados al estudio de la plástica geométrica no figurativa, fundó el </a:t>
            </a:r>
            <a:r>
              <a:rPr lang="es-ES" b="0" i="0" u="sng" dirty="0">
                <a:solidFill>
                  <a:srgbClr val="000000"/>
                </a:solidFill>
                <a:effectLst/>
                <a:latin typeface="Open Sans"/>
                <a:hlinkClick r:id="rId4"/>
              </a:rPr>
              <a:t>grupo Rectángulo</a:t>
            </a:r>
            <a:r>
              <a:rPr lang="es-ES" b="0" i="0" dirty="0">
                <a:solidFill>
                  <a:srgbClr val="666666"/>
                </a:solidFill>
                <a:effectLst/>
                <a:latin typeface="Open Sans"/>
              </a:rPr>
              <a:t>, agrupación que luego, en 1965, daría origen a </a:t>
            </a:r>
            <a:r>
              <a:rPr lang="es-ES" b="0" i="0" u="sng" dirty="0">
                <a:solidFill>
                  <a:srgbClr val="000000"/>
                </a:solidFill>
                <a:effectLst/>
                <a:latin typeface="Open Sans"/>
                <a:hlinkClick r:id="rId5"/>
              </a:rPr>
              <a:t>Movimiento Forma y Espacio</a:t>
            </a:r>
            <a:r>
              <a:rPr lang="es-ES" b="0" i="0" dirty="0">
                <a:solidFill>
                  <a:srgbClr val="666666"/>
                </a:solidFill>
                <a:effectLst/>
                <a:latin typeface="Open Sans"/>
              </a:rPr>
              <a:t>, integrado por artistas como </a:t>
            </a:r>
            <a:r>
              <a:rPr lang="es-ES" b="0" i="0" u="sng" dirty="0">
                <a:solidFill>
                  <a:srgbClr val="000000"/>
                </a:solidFill>
                <a:effectLst/>
                <a:latin typeface="Open Sans"/>
                <a:hlinkClick r:id="rId6"/>
              </a:rPr>
              <a:t>Ramón Vergara Grez</a:t>
            </a:r>
            <a:r>
              <a:rPr lang="es-ES" b="0" i="0" dirty="0">
                <a:solidFill>
                  <a:srgbClr val="666666"/>
                </a:solidFill>
                <a:effectLst/>
                <a:latin typeface="Open Sans"/>
              </a:rPr>
              <a:t>, </a:t>
            </a:r>
            <a:r>
              <a:rPr lang="es-ES" b="0" i="0" u="sng" dirty="0">
                <a:solidFill>
                  <a:srgbClr val="000000"/>
                </a:solidFill>
                <a:effectLst/>
                <a:latin typeface="Open Sans"/>
                <a:hlinkClick r:id="rId7"/>
              </a:rPr>
              <a:t>Adolfo </a:t>
            </a:r>
            <a:r>
              <a:rPr lang="es-ES" b="0" i="0" u="sng" dirty="0" err="1">
                <a:solidFill>
                  <a:srgbClr val="000000"/>
                </a:solidFill>
                <a:effectLst/>
                <a:latin typeface="Open Sans"/>
                <a:hlinkClick r:id="rId7"/>
              </a:rPr>
              <a:t>Berchenko</a:t>
            </a:r>
            <a:r>
              <a:rPr lang="es-ES" b="0" i="0" dirty="0">
                <a:solidFill>
                  <a:srgbClr val="666666"/>
                </a:solidFill>
                <a:effectLst/>
                <a:latin typeface="Open Sans"/>
              </a:rPr>
              <a:t>, entre otros.</a:t>
            </a:r>
          </a:p>
          <a:p>
            <a:pPr algn="just"/>
            <a:r>
              <a:rPr lang="es-ES" b="0" i="0" dirty="0">
                <a:solidFill>
                  <a:srgbClr val="666666"/>
                </a:solidFill>
                <a:effectLst/>
                <a:latin typeface="Open Sans"/>
              </a:rPr>
              <a:t>Su obra atravesó distintos periodos, caracterizándose principalmente por la exploración de las diversas posibilidades del arte concreto y el trabajo con diferentes medios y soportes dentro de los que se destacan pinturas, estructuras e impresiones.</a:t>
            </a:r>
          </a:p>
          <a:p>
            <a:pPr algn="just"/>
            <a:r>
              <a:rPr lang="es-ES" b="0" i="0" dirty="0">
                <a:solidFill>
                  <a:srgbClr val="666666"/>
                </a:solidFill>
                <a:effectLst/>
                <a:latin typeface="Open Sans"/>
              </a:rPr>
              <a:t>Se desempeñó como profesor de dibujo y pintura en la Escuela de Bellas Artes y el Departamento de Plástica de la Universidad de Chile, donde además sería director entre los años 1972 y 1975. Fue también profesor de Composición Plástica en la Facultad de Arquitectura de la misma institución y de las cátedras de Forma y color y Figuración geométrica en la carrera de Bellas Artes de la Universidad </a:t>
            </a:r>
            <a:r>
              <a:rPr lang="es-ES" b="0" i="0" dirty="0" err="1">
                <a:solidFill>
                  <a:srgbClr val="666666"/>
                </a:solidFill>
                <a:effectLst/>
                <a:latin typeface="Open Sans"/>
              </a:rPr>
              <a:t>Arcis</a:t>
            </a:r>
            <a:r>
              <a:rPr lang="es-ES" b="0" i="0" dirty="0">
                <a:solidFill>
                  <a:srgbClr val="666666"/>
                </a:solidFill>
                <a:effectLst/>
                <a:latin typeface="Open Sans"/>
              </a:rPr>
              <a:t>, en Santiago, Chile.</a:t>
            </a:r>
          </a:p>
          <a:p>
            <a:pPr algn="just"/>
            <a:r>
              <a:rPr lang="es-ES" b="0" i="0" dirty="0">
                <a:solidFill>
                  <a:srgbClr val="666666"/>
                </a:solidFill>
                <a:effectLst/>
                <a:latin typeface="Open Sans"/>
              </a:rPr>
              <a:t>A lo largo de su carrera se dedicó también a dar clases particulares de dibujo, pintura y composición. Estas eran llevadas a cabo en su taller particular en la comuna de La Reina.</a:t>
            </a:r>
          </a:p>
          <a:p>
            <a:pPr algn="just"/>
            <a:r>
              <a:rPr lang="es-ES" b="0" i="0" dirty="0">
                <a:solidFill>
                  <a:srgbClr val="666666"/>
                </a:solidFill>
                <a:effectLst/>
                <a:latin typeface="Open Sans"/>
              </a:rPr>
              <a:t>Falleció el 25 de noviembre de 2005 en Santiago de Chile.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927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l"/>
            <a:r>
              <a:rPr lang="es-ES" b="0" i="0" dirty="0">
                <a:solidFill>
                  <a:srgbClr val="4F6D80"/>
                </a:solidFill>
                <a:effectLst/>
                <a:latin typeface="Open Sans"/>
              </a:rPr>
              <a:t>Biografía</a:t>
            </a:r>
          </a:p>
          <a:p>
            <a:pPr algn="just"/>
            <a:r>
              <a:rPr lang="es-ES" b="0" i="0" dirty="0">
                <a:solidFill>
                  <a:srgbClr val="666666"/>
                </a:solidFill>
                <a:effectLst/>
                <a:latin typeface="Open Sans"/>
              </a:rPr>
              <a:t>Carlos Ortúzar </a:t>
            </a:r>
            <a:r>
              <a:rPr lang="es-ES" b="0" i="0" dirty="0" err="1">
                <a:solidFill>
                  <a:srgbClr val="666666"/>
                </a:solidFill>
                <a:effectLst/>
                <a:latin typeface="Open Sans"/>
              </a:rPr>
              <a:t>Worthington</a:t>
            </a:r>
            <a:r>
              <a:rPr lang="es-ES" b="0" i="0" dirty="0">
                <a:solidFill>
                  <a:srgbClr val="666666"/>
                </a:solidFill>
                <a:effectLst/>
                <a:latin typeface="Open Sans"/>
              </a:rPr>
              <a:t> nació el 17 de marzo de 1935 en Santiago, Chile.</a:t>
            </a:r>
          </a:p>
          <a:p>
            <a:pPr algn="just"/>
            <a:r>
              <a:rPr lang="es-ES" b="0" i="0" dirty="0">
                <a:solidFill>
                  <a:srgbClr val="666666"/>
                </a:solidFill>
                <a:effectLst/>
                <a:latin typeface="Open Sans"/>
              </a:rPr>
              <a:t>Realizó estudios en teatro, derecho y filosofía. Ingresó a la Escuela de Bellas Artes de la Universidad de Chile en 1956, donde tuvo como maestros a </a:t>
            </a:r>
            <a:r>
              <a:rPr lang="es-ES" b="0" i="0" u="sng" dirty="0">
                <a:solidFill>
                  <a:srgbClr val="000000"/>
                </a:solidFill>
                <a:effectLst/>
                <a:latin typeface="Open Sans"/>
                <a:hlinkClick r:id="rId3"/>
              </a:rPr>
              <a:t>Gustavo Carrasco</a:t>
            </a:r>
            <a:r>
              <a:rPr lang="es-ES" b="0" i="0" dirty="0">
                <a:solidFill>
                  <a:srgbClr val="666666"/>
                </a:solidFill>
                <a:effectLst/>
                <a:latin typeface="Open Sans"/>
              </a:rPr>
              <a:t>, </a:t>
            </a:r>
            <a:r>
              <a:rPr lang="es-ES" b="0" i="0" u="sng" dirty="0">
                <a:solidFill>
                  <a:srgbClr val="000000"/>
                </a:solidFill>
                <a:effectLst/>
                <a:latin typeface="Open Sans"/>
                <a:hlinkClick r:id="rId4"/>
              </a:rPr>
              <a:t>Marta Colvin</a:t>
            </a:r>
            <a:r>
              <a:rPr lang="es-ES" b="0" i="0" dirty="0">
                <a:solidFill>
                  <a:srgbClr val="666666"/>
                </a:solidFill>
                <a:effectLst/>
                <a:latin typeface="Open Sans"/>
              </a:rPr>
              <a:t> y </a:t>
            </a:r>
            <a:r>
              <a:rPr lang="es-ES" b="0" i="0" u="sng" dirty="0">
                <a:solidFill>
                  <a:srgbClr val="000000"/>
                </a:solidFill>
                <a:effectLst/>
                <a:latin typeface="Open Sans"/>
                <a:hlinkClick r:id="rId5"/>
              </a:rPr>
              <a:t>Gregorio de la Fuente</a:t>
            </a:r>
            <a:r>
              <a:rPr lang="es-ES" b="0" i="0" dirty="0">
                <a:solidFill>
                  <a:srgbClr val="666666"/>
                </a:solidFill>
                <a:effectLst/>
                <a:latin typeface="Open Sans"/>
              </a:rPr>
              <a:t>.</a:t>
            </a:r>
          </a:p>
          <a:p>
            <a:pPr algn="just"/>
            <a:r>
              <a:rPr lang="es-ES" b="0" i="0" dirty="0">
                <a:solidFill>
                  <a:srgbClr val="666666"/>
                </a:solidFill>
                <a:effectLst/>
                <a:latin typeface="Open Sans"/>
              </a:rPr>
              <a:t>El año 1964 ganó la Beca Fullbright para realizar estudios en el Pratt </a:t>
            </a:r>
            <a:r>
              <a:rPr lang="es-ES" b="0" i="0" dirty="0" err="1">
                <a:solidFill>
                  <a:srgbClr val="666666"/>
                </a:solidFill>
                <a:effectLst/>
                <a:latin typeface="Open Sans"/>
              </a:rPr>
              <a:t>Institute</a:t>
            </a:r>
            <a:r>
              <a:rPr lang="es-ES" b="0" i="0" dirty="0">
                <a:solidFill>
                  <a:srgbClr val="666666"/>
                </a:solidFill>
                <a:effectLst/>
                <a:latin typeface="Open Sans"/>
              </a:rPr>
              <a:t> y en </a:t>
            </a:r>
            <a:r>
              <a:rPr lang="es-ES" b="0" i="0" dirty="0" err="1">
                <a:solidFill>
                  <a:srgbClr val="666666"/>
                </a:solidFill>
                <a:effectLst/>
                <a:latin typeface="Open Sans"/>
              </a:rPr>
              <a:t>The</a:t>
            </a:r>
            <a:r>
              <a:rPr lang="es-ES" b="0" i="0" dirty="0">
                <a:solidFill>
                  <a:srgbClr val="666666"/>
                </a:solidFill>
                <a:effectLst/>
                <a:latin typeface="Open Sans"/>
              </a:rPr>
              <a:t> New </a:t>
            </a:r>
            <a:r>
              <a:rPr lang="es-ES" b="0" i="0" dirty="0" err="1">
                <a:solidFill>
                  <a:srgbClr val="666666"/>
                </a:solidFill>
                <a:effectLst/>
                <a:latin typeface="Open Sans"/>
              </a:rPr>
              <a:t>School</a:t>
            </a:r>
            <a:r>
              <a:rPr lang="es-ES" b="0" i="0" dirty="0">
                <a:solidFill>
                  <a:srgbClr val="666666"/>
                </a:solidFill>
                <a:effectLst/>
                <a:latin typeface="Open Sans"/>
              </a:rPr>
              <a:t> </a:t>
            </a:r>
            <a:r>
              <a:rPr lang="es-ES" b="0" i="0" dirty="0" err="1">
                <a:solidFill>
                  <a:srgbClr val="666666"/>
                </a:solidFill>
                <a:effectLst/>
                <a:latin typeface="Open Sans"/>
              </a:rPr>
              <a:t>of</a:t>
            </a:r>
            <a:r>
              <a:rPr lang="es-ES" b="0" i="0" dirty="0">
                <a:solidFill>
                  <a:srgbClr val="666666"/>
                </a:solidFill>
                <a:effectLst/>
                <a:latin typeface="Open Sans"/>
              </a:rPr>
              <a:t> Social </a:t>
            </a:r>
            <a:r>
              <a:rPr lang="es-ES" b="0" i="0" dirty="0" err="1">
                <a:solidFill>
                  <a:srgbClr val="666666"/>
                </a:solidFill>
                <a:effectLst/>
                <a:latin typeface="Open Sans"/>
              </a:rPr>
              <a:t>Research</a:t>
            </a:r>
            <a:r>
              <a:rPr lang="es-ES" b="0" i="0" dirty="0">
                <a:solidFill>
                  <a:srgbClr val="666666"/>
                </a:solidFill>
                <a:effectLst/>
                <a:latin typeface="Open Sans"/>
              </a:rPr>
              <a:t> de Nueva York, lugar en el que estuvo cerca de tres años. Posteriormente, en el 1970, obtiene una beca “invitación” y vuelve por algunos meses a Estados Unidos al Center </a:t>
            </a:r>
            <a:r>
              <a:rPr lang="es-ES" b="0" i="0" dirty="0" err="1">
                <a:solidFill>
                  <a:srgbClr val="666666"/>
                </a:solidFill>
                <a:effectLst/>
                <a:latin typeface="Open Sans"/>
              </a:rPr>
              <a:t>For</a:t>
            </a:r>
            <a:r>
              <a:rPr lang="es-ES" b="0" i="0" dirty="0">
                <a:solidFill>
                  <a:srgbClr val="666666"/>
                </a:solidFill>
                <a:effectLst/>
                <a:latin typeface="Open Sans"/>
              </a:rPr>
              <a:t> </a:t>
            </a:r>
            <a:r>
              <a:rPr lang="es-ES" b="0" i="0" dirty="0" err="1">
                <a:solidFill>
                  <a:srgbClr val="666666"/>
                </a:solidFill>
                <a:effectLst/>
                <a:latin typeface="Open Sans"/>
              </a:rPr>
              <a:t>Advanced</a:t>
            </a:r>
            <a:r>
              <a:rPr lang="es-ES" b="0" i="0" dirty="0">
                <a:solidFill>
                  <a:srgbClr val="666666"/>
                </a:solidFill>
                <a:effectLst/>
                <a:latin typeface="Open Sans"/>
              </a:rPr>
              <a:t> Visual </a:t>
            </a:r>
            <a:r>
              <a:rPr lang="es-ES" b="0" i="0" dirty="0" err="1">
                <a:solidFill>
                  <a:srgbClr val="666666"/>
                </a:solidFill>
                <a:effectLst/>
                <a:latin typeface="Open Sans"/>
              </a:rPr>
              <a:t>Studie</a:t>
            </a:r>
            <a:r>
              <a:rPr lang="es-ES" b="0" i="0" dirty="0">
                <a:solidFill>
                  <a:srgbClr val="666666"/>
                </a:solidFill>
                <a:effectLst/>
                <a:latin typeface="Open Sans"/>
              </a:rPr>
              <a:t> M.I.T. en Boston, en donde experimentó una mayor aproximación a las ciencias, la cibernética y la física, conocimientos que luego aplicará a su producción artística.</a:t>
            </a:r>
          </a:p>
          <a:p>
            <a:pPr algn="just"/>
            <a:r>
              <a:rPr lang="es-ES" b="0" i="0" dirty="0">
                <a:solidFill>
                  <a:srgbClr val="666666"/>
                </a:solidFill>
                <a:effectLst/>
                <a:latin typeface="Open Sans"/>
              </a:rPr>
              <a:t>Dentro de sus labores académicas y administrativas, el año 1962 asumió el cargo de Secretario del Museo de Arte Contemporáneo de la Universidad de Chile en Santiago, bajo la dirección de </a:t>
            </a:r>
            <a:r>
              <a:rPr lang="es-ES" b="0" i="0" u="sng" dirty="0">
                <a:solidFill>
                  <a:srgbClr val="000000"/>
                </a:solidFill>
                <a:effectLst/>
                <a:latin typeface="Open Sans"/>
                <a:hlinkClick r:id="rId6"/>
              </a:rPr>
              <a:t>Nemesio Antúnez.</a:t>
            </a:r>
            <a:r>
              <a:rPr lang="es-ES" b="0" i="0" dirty="0">
                <a:solidFill>
                  <a:srgbClr val="666666"/>
                </a:solidFill>
                <a:effectLst/>
                <a:latin typeface="Open Sans"/>
              </a:rPr>
              <a:t> En 1966 se incorporó a la Facultad de Bellas Artes de la Universidad de Chile como docente, lugar en el cual  impartió los cursos de Tecnología de los materiales y Composición plástica: arte, forma y color, hasta 1973.</a:t>
            </a:r>
          </a:p>
          <a:p>
            <a:pPr algn="just"/>
            <a:r>
              <a:rPr lang="es-ES" b="0" i="0" dirty="0">
                <a:solidFill>
                  <a:srgbClr val="666666"/>
                </a:solidFill>
                <a:effectLst/>
                <a:latin typeface="Open Sans"/>
              </a:rPr>
              <a:t>Tras el golpe de Estado en Chile, Carlos Ortúzar se autoexilia en Barcelona en donde se enterará de su exoneración como profesor de la Universidad de Chile. En esta última ciudad trabajó como profesor de Volumen en el Centro Universitario de Diseño y Arte de Barcelona EINA.</a:t>
            </a:r>
          </a:p>
          <a:p>
            <a:pPr algn="just"/>
            <a:r>
              <a:rPr lang="es-ES" b="0" i="0" dirty="0">
                <a:solidFill>
                  <a:srgbClr val="666666"/>
                </a:solidFill>
                <a:effectLst/>
                <a:latin typeface="Open Sans"/>
              </a:rPr>
              <a:t>Regresa a Chile en 1979 y hasta su muerte en 1985 y ejerce como profesor en la Escuela de Bellas Artes y en la Facultad de Arquitectura de la Universidad de Chile y en otras universidades privadas como la Universidad Central de Santiago.</a:t>
            </a:r>
          </a:p>
          <a:p>
            <a:pPr algn="just"/>
            <a:r>
              <a:rPr lang="es-ES" b="0" i="0" dirty="0">
                <a:solidFill>
                  <a:srgbClr val="666666"/>
                </a:solidFill>
                <a:effectLst/>
                <a:latin typeface="Open Sans"/>
              </a:rPr>
              <a:t>En el inicio de su carrera artística, su obra estuvo vinculada a un lenguaje más cercano a la pintura matérica, es decir, más próximo al Informalismo, con trabajos que tenía como tópicos principales el paisaje, los mitos locales, lo precolombino y la arqueología. Posteriormente, comenzó a incursionar y experimentar con nuevas tecnologías y materiales industriales tales como polímeros y metal. Asimismo, incorporó luz y movimiento a sus obras, lo que lo llevó a ser reconocido como artista cinético en la realización de piezas bidimensionales y esculturas. Experimentó con piezas móviles activadas por cambios ambientales, o directamente impulsadas por motores.</a:t>
            </a:r>
          </a:p>
          <a:p>
            <a:pPr algn="just"/>
            <a:r>
              <a:rPr lang="es-ES" b="0" i="0" dirty="0">
                <a:solidFill>
                  <a:srgbClr val="666666"/>
                </a:solidFill>
                <a:effectLst/>
                <a:latin typeface="Open Sans"/>
              </a:rPr>
              <a:t>Una de sus esculturas más emblemáticas es el </a:t>
            </a:r>
            <a:r>
              <a:rPr lang="es-ES" b="0" i="1" dirty="0">
                <a:solidFill>
                  <a:srgbClr val="666666"/>
                </a:solidFill>
                <a:effectLst/>
                <a:latin typeface="Open Sans"/>
              </a:rPr>
              <a:t>Monumento al General Schneider</a:t>
            </a:r>
            <a:r>
              <a:rPr lang="es-ES" b="0" i="0" dirty="0">
                <a:solidFill>
                  <a:srgbClr val="666666"/>
                </a:solidFill>
                <a:effectLst/>
                <a:latin typeface="Open Sans"/>
              </a:rPr>
              <a:t> (1971), en la cual se enfrentan dos prismas elevados de acero de base triangular emplazados a su vez en una base circular, esta obra se encuentra en la Avenida Kennedy con Américo Vespucio en  la ciudad de Santiago.</a:t>
            </a:r>
          </a:p>
          <a:p>
            <a:pPr algn="just"/>
            <a:r>
              <a:rPr lang="es-ES" b="0" i="0" dirty="0">
                <a:solidFill>
                  <a:srgbClr val="666666"/>
                </a:solidFill>
                <a:effectLst/>
                <a:latin typeface="Open Sans"/>
              </a:rPr>
              <a:t>Además el artista llevó su trabajo escultórico de  volúmenes y prismas geométricos característicos de la segunda etapa de su obra, al espacio plano del cuadro, generando composiciones abstractas con piezas de metal lacados a la piroxilina y meticulosamente ajustadas. En esta misma línea de trabajo, Ortúzar también desempeñó labores de diseñador de objetos, joyas y lámparas.</a:t>
            </a:r>
          </a:p>
          <a:p>
            <a:pPr algn="just"/>
            <a:r>
              <a:rPr lang="es-ES" b="0" i="0" dirty="0">
                <a:solidFill>
                  <a:srgbClr val="666666"/>
                </a:solidFill>
                <a:effectLst/>
                <a:latin typeface="Open Sans"/>
              </a:rPr>
              <a:t>En el año 1968 creó el Taller de Diseño Integrado para la arquitectura (también llamado DI), e invitó a </a:t>
            </a:r>
            <a:r>
              <a:rPr lang="es-ES" b="0" i="0" u="sng" dirty="0">
                <a:solidFill>
                  <a:srgbClr val="000000"/>
                </a:solidFill>
                <a:effectLst/>
                <a:latin typeface="Open Sans"/>
                <a:hlinkClick r:id="rId7"/>
              </a:rPr>
              <a:t>Eduardo Martínez </a:t>
            </a:r>
            <a:r>
              <a:rPr lang="es-ES" b="0" i="0" u="sng" dirty="0" err="1">
                <a:solidFill>
                  <a:srgbClr val="000000"/>
                </a:solidFill>
                <a:effectLst/>
                <a:latin typeface="Open Sans"/>
                <a:hlinkClick r:id="rId7"/>
              </a:rPr>
              <a:t>Bonati</a:t>
            </a:r>
            <a:r>
              <a:rPr lang="es-ES" b="0" i="0" dirty="0">
                <a:solidFill>
                  <a:srgbClr val="666666"/>
                </a:solidFill>
                <a:effectLst/>
                <a:latin typeface="Open Sans"/>
              </a:rPr>
              <a:t> e </a:t>
            </a:r>
            <a:r>
              <a:rPr lang="es-ES" b="0" i="0" u="sng" dirty="0">
                <a:solidFill>
                  <a:srgbClr val="000000"/>
                </a:solidFill>
                <a:effectLst/>
                <a:latin typeface="Open Sans"/>
                <a:hlinkClick r:id="rId8"/>
              </a:rPr>
              <a:t>Iván Vial</a:t>
            </a:r>
            <a:r>
              <a:rPr lang="es-ES" b="0" i="0" dirty="0">
                <a:solidFill>
                  <a:srgbClr val="666666"/>
                </a:solidFill>
                <a:effectLst/>
                <a:latin typeface="Open Sans"/>
              </a:rPr>
              <a:t> a participar en él, más tarde se incorporaría como miembro </a:t>
            </a:r>
            <a:r>
              <a:rPr lang="es-ES" b="0" i="0" u="sng" dirty="0">
                <a:solidFill>
                  <a:srgbClr val="000000"/>
                </a:solidFill>
                <a:effectLst/>
                <a:latin typeface="Open Sans"/>
                <a:hlinkClick r:id="rId9"/>
              </a:rPr>
              <a:t>Angélica Quintana</a:t>
            </a:r>
            <a:r>
              <a:rPr lang="es-ES" b="0" i="0" dirty="0">
                <a:solidFill>
                  <a:srgbClr val="666666"/>
                </a:solidFill>
                <a:effectLst/>
                <a:latin typeface="Open Sans"/>
              </a:rPr>
              <a:t>. El objetivo de este taller era privilegiar el trabajo colectivo por sobre la creación individual e introducir una concepción social del arte, para que estuviera al alcance de todos en el espacio público y se integrara con la arquitectura. Prueba de esto es el mural realizado en el </a:t>
            </a:r>
            <a:r>
              <a:rPr lang="es-ES" b="0" i="1" dirty="0">
                <a:solidFill>
                  <a:srgbClr val="666666"/>
                </a:solidFill>
                <a:effectLst/>
                <a:latin typeface="Open Sans"/>
              </a:rPr>
              <a:t>Paso bajo nivel de Santa Lucía</a:t>
            </a:r>
            <a:r>
              <a:rPr lang="es-ES" b="0" i="0" dirty="0">
                <a:solidFill>
                  <a:srgbClr val="666666"/>
                </a:solidFill>
                <a:effectLst/>
                <a:latin typeface="Open Sans"/>
              </a:rPr>
              <a:t> (1970) en Santiago, Chile.</a:t>
            </a:r>
          </a:p>
          <a:p>
            <a:endParaRPr lang="es-CL" dirty="0"/>
          </a:p>
        </p:txBody>
      </p:sp>
    </p:spTree>
    <p:extLst>
      <p:ext uri="{BB962C8B-B14F-4D97-AF65-F5344CB8AC3E}">
        <p14:creationId xmlns:p14="http://schemas.microsoft.com/office/powerpoint/2010/main" val="3032331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991decd84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991decd84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s-ES" b="0" i="0" dirty="0">
                <a:solidFill>
                  <a:srgbClr val="4F6D80"/>
                </a:solidFill>
                <a:effectLst/>
                <a:latin typeface="Open Sans"/>
              </a:rPr>
              <a:t>Biografía</a:t>
            </a:r>
          </a:p>
          <a:p>
            <a:pPr algn="just"/>
            <a:r>
              <a:rPr lang="es-ES" b="0" i="0" dirty="0">
                <a:solidFill>
                  <a:srgbClr val="666666"/>
                </a:solidFill>
                <a:effectLst/>
                <a:latin typeface="Open Sans"/>
              </a:rPr>
              <a:t>Mario Carreño Morales, pintor. Nació en La Habana, Cuba, el 24 de junio de 1913. Obtuvo la nacionalidad chilena en 1969. Falleció en Santiago de Chile el 20 de diciembre de 1999.</a:t>
            </a:r>
          </a:p>
          <a:p>
            <a:pPr algn="just"/>
            <a:r>
              <a:rPr lang="es-ES" b="0" i="0" dirty="0">
                <a:solidFill>
                  <a:srgbClr val="666666"/>
                </a:solidFill>
                <a:effectLst/>
                <a:latin typeface="Open Sans"/>
              </a:rPr>
              <a:t>Su extensa trayectoria artística se inició en 1925 al ingresar a la Academia de San Alejandro en La Habana. En 1932 viajó a Europa donde continuó sus estudios de Artes Gráficas en la Escuela San Fernando, en Madrid. El estallido de la guerra civil lo obligó a salir de España y continuar sus estudios en México, atraído por el arte muralista que allí se estaba desarrollando.</a:t>
            </a:r>
          </a:p>
          <a:p>
            <a:pPr algn="just"/>
            <a:r>
              <a:rPr lang="es-ES" b="0" i="0" dirty="0">
                <a:solidFill>
                  <a:srgbClr val="666666"/>
                </a:solidFill>
                <a:effectLst/>
                <a:latin typeface="Open Sans"/>
              </a:rPr>
              <a:t>Vivió en Francia, Estados Unidos y Cuba, lugares en los que conoció el éxito y la consagración artística como pintor al óleo, muralista, dibujante, grabador y también académico de importantes instituciones. Sin embargo, este período de su vida estuvo fuertemente marcado por los diferentes conflictos bélicos de los que fue testigo en Europa y Latinoamérica.</a:t>
            </a:r>
          </a:p>
          <a:p>
            <a:pPr algn="just"/>
            <a:r>
              <a:rPr lang="es-ES" b="0" i="0" dirty="0">
                <a:solidFill>
                  <a:srgbClr val="666666"/>
                </a:solidFill>
                <a:effectLst/>
                <a:latin typeface="Open Sans"/>
              </a:rPr>
              <a:t>En 1948 viajó por primera vez a Chile invitado a exponer en la Sala del Pacífico, su relación con nuestro país se inició por su antigua amistad con el poeta Pablo Neruda y su matrimonio con la pintora chilena </a:t>
            </a:r>
            <a:r>
              <a:rPr lang="es-ES" b="0" i="0" u="sng" dirty="0">
                <a:solidFill>
                  <a:srgbClr val="000000"/>
                </a:solidFill>
                <a:effectLst/>
                <a:latin typeface="Open Sans"/>
                <a:hlinkClick r:id="rId3"/>
              </a:rPr>
              <a:t>María Luisa Bermúdez</a:t>
            </a:r>
            <a:r>
              <a:rPr lang="es-ES" b="0" i="0" dirty="0">
                <a:solidFill>
                  <a:srgbClr val="666666"/>
                </a:solidFill>
                <a:effectLst/>
                <a:latin typeface="Open Sans"/>
              </a:rPr>
              <a:t>.</a:t>
            </a:r>
          </a:p>
          <a:p>
            <a:pPr algn="just"/>
            <a:r>
              <a:rPr lang="es-ES" b="0" i="0" dirty="0">
                <a:solidFill>
                  <a:srgbClr val="666666"/>
                </a:solidFill>
                <a:effectLst/>
                <a:latin typeface="Open Sans"/>
              </a:rPr>
              <a:t>En 1956 recibió una invitación de la Universidad de Chile para ofrecer el curso "Evolución del Arte Actual". Finalmente, se radicó en Chile en 1958. En 1964 se casó con la pintora </a:t>
            </a:r>
            <a:r>
              <a:rPr lang="es-ES" b="0" i="0" u="sng" dirty="0">
                <a:solidFill>
                  <a:srgbClr val="000000"/>
                </a:solidFill>
                <a:effectLst/>
                <a:latin typeface="Open Sans"/>
                <a:hlinkClick r:id="rId4"/>
              </a:rPr>
              <a:t>Ida González</a:t>
            </a:r>
            <a:r>
              <a:rPr lang="es-ES" b="0" i="0" dirty="0">
                <a:solidFill>
                  <a:srgbClr val="666666"/>
                </a:solidFill>
                <a:effectLst/>
                <a:latin typeface="Open Sans"/>
              </a:rPr>
              <a:t>. Desde ese periodo destacó como artista, profesor y personaje público nacional.</a:t>
            </a:r>
          </a:p>
          <a:p>
            <a:pPr algn="just"/>
            <a:r>
              <a:rPr lang="es-ES" b="0" i="0" dirty="0">
                <a:solidFill>
                  <a:srgbClr val="666666"/>
                </a:solidFill>
                <a:effectLst/>
                <a:latin typeface="Open Sans"/>
              </a:rPr>
              <a:t>Entre las diversas actividades docentes realizadas en Chile, fundó la Escuela de Arte de la Universidad Católica en 1959, junto a </a:t>
            </a:r>
            <a:r>
              <a:rPr lang="es-ES" b="0" i="0" u="sng" dirty="0">
                <a:solidFill>
                  <a:srgbClr val="000000"/>
                </a:solidFill>
                <a:effectLst/>
                <a:latin typeface="Open Sans"/>
                <a:hlinkClick r:id="rId5"/>
              </a:rPr>
              <a:t>Nemesio Antúnez</a:t>
            </a:r>
            <a:r>
              <a:rPr lang="es-ES" b="0" i="0" dirty="0">
                <a:solidFill>
                  <a:srgbClr val="666666"/>
                </a:solidFill>
                <a:effectLst/>
                <a:latin typeface="Open Sans"/>
              </a:rPr>
              <a:t> y otros artistas y arquitectos. Ejerció como profesor de los Talleres de Pintura hasta el año 1969, fecha en que fue nombrado Subdirector de dicha Escuela.</a:t>
            </a:r>
          </a:p>
          <a:p>
            <a:pPr algn="just"/>
            <a:r>
              <a:rPr lang="es-ES" b="0" i="0" dirty="0">
                <a:solidFill>
                  <a:srgbClr val="666666"/>
                </a:solidFill>
                <a:effectLst/>
                <a:latin typeface="Open Sans"/>
              </a:rPr>
              <a:t>En 1982, convertido en uno de los pintores más representativos de Chile y ampliamente reconocido en los circuitos de arte extranjeros, Mario Carreño fue galardonado con el </a:t>
            </a:r>
            <a:r>
              <a:rPr lang="es-ES" b="0" i="0" u="sng" dirty="0">
                <a:solidFill>
                  <a:srgbClr val="000000"/>
                </a:solidFill>
                <a:effectLst/>
                <a:latin typeface="Open Sans"/>
                <a:hlinkClick r:id="rId6"/>
              </a:rPr>
              <a:t>Premio Nacional de Arte</a:t>
            </a:r>
            <a:r>
              <a:rPr lang="es-ES" b="0" i="0" dirty="0">
                <a:solidFill>
                  <a:srgbClr val="666666"/>
                </a:solidFill>
                <a:effectLst/>
                <a:latin typeface="Open Sans"/>
              </a:rPr>
              <a:t>.</a:t>
            </a:r>
          </a:p>
          <a:p>
            <a:pPr algn="just"/>
            <a:r>
              <a:rPr lang="es-ES" b="0" i="0" dirty="0">
                <a:solidFill>
                  <a:srgbClr val="666666"/>
                </a:solidFill>
                <a:effectLst/>
                <a:latin typeface="Open Sans"/>
              </a:rPr>
              <a:t>El 2013 se creó la </a:t>
            </a:r>
            <a:r>
              <a:rPr lang="es-ES" b="0" i="1" dirty="0">
                <a:solidFill>
                  <a:srgbClr val="666666"/>
                </a:solidFill>
                <a:effectLst/>
                <a:latin typeface="Open Sans"/>
              </a:rPr>
              <a:t>Fundación Mario Carreño</a:t>
            </a:r>
            <a:r>
              <a:rPr lang="es-ES" b="0" i="0" dirty="0">
                <a:solidFill>
                  <a:srgbClr val="666666"/>
                </a:solidFill>
                <a:effectLst/>
                <a:latin typeface="Open Sans"/>
              </a:rPr>
              <a:t>, liderada por sus hijas Mariana y </a:t>
            </a:r>
            <a:r>
              <a:rPr lang="es-ES" b="0" i="0" u="sng" dirty="0">
                <a:solidFill>
                  <a:srgbClr val="000000"/>
                </a:solidFill>
                <a:effectLst/>
                <a:latin typeface="Open Sans"/>
                <a:hlinkClick r:id="rId7"/>
              </a:rPr>
              <a:t>Andrea Carreño</a:t>
            </a:r>
            <a:r>
              <a:rPr lang="es-ES" b="0" i="0" dirty="0">
                <a:solidFill>
                  <a:srgbClr val="666666"/>
                </a:solidFill>
                <a:effectLst/>
                <a:latin typeface="Open Sans"/>
              </a:rPr>
              <a:t>, fue presentada durante el </a:t>
            </a:r>
            <a:r>
              <a:rPr lang="es-ES" b="0" i="1" dirty="0">
                <a:solidFill>
                  <a:srgbClr val="666666"/>
                </a:solidFill>
                <a:effectLst/>
                <a:latin typeface="Open Sans"/>
              </a:rPr>
              <a:t>Homenaje a 100 años de su Natalicio</a:t>
            </a:r>
            <a:r>
              <a:rPr lang="es-ES" b="0" i="0" dirty="0">
                <a:solidFill>
                  <a:srgbClr val="666666"/>
                </a:solidFill>
                <a:effectLst/>
                <a:latin typeface="Open Sans"/>
              </a:rPr>
              <a:t>, que se realizó en el Museo Nacional de Bellas Artes. La Fundación busca organizar, conservar y preservar sus archivos para finalmente difundir la obra del artista.</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34395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9a7db53990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9a7db5399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s-ES" b="0" i="0" dirty="0">
                <a:solidFill>
                  <a:srgbClr val="4F6D80"/>
                </a:solidFill>
                <a:effectLst/>
                <a:latin typeface="Open Sans"/>
              </a:rPr>
              <a:t>Biografía</a:t>
            </a:r>
          </a:p>
          <a:p>
            <a:pPr algn="just"/>
            <a:r>
              <a:rPr lang="es-ES" b="0" i="0" dirty="0">
                <a:solidFill>
                  <a:srgbClr val="666666"/>
                </a:solidFill>
                <a:effectLst/>
                <a:latin typeface="Open Sans"/>
              </a:rPr>
              <a:t>Carlos Gustavo Poblete Catalán, nació el 19 de junio de 1915 en Curicó, Chile. Estudió Licenciatura en Artes Plásticas en la Escuela de Bellas Artes de la Universidad de Chile, donde fue alumno de </a:t>
            </a:r>
            <a:r>
              <a:rPr lang="es-ES" b="0" i="0" u="sng" dirty="0">
                <a:solidFill>
                  <a:srgbClr val="000000"/>
                </a:solidFill>
                <a:effectLst/>
                <a:latin typeface="Open Sans"/>
                <a:hlinkClick r:id="rId3"/>
              </a:rPr>
              <a:t>Pablo Burchard</a:t>
            </a:r>
            <a:r>
              <a:rPr lang="es-ES" b="0" i="0" dirty="0">
                <a:solidFill>
                  <a:srgbClr val="666666"/>
                </a:solidFill>
                <a:effectLst/>
                <a:latin typeface="Open Sans"/>
              </a:rPr>
              <a:t> y donde, a su vez, realizó estudios de arquitectura.</a:t>
            </a:r>
          </a:p>
          <a:p>
            <a:pPr algn="just"/>
            <a:r>
              <a:rPr lang="es-ES" b="0" i="0" dirty="0">
                <a:solidFill>
                  <a:srgbClr val="666666"/>
                </a:solidFill>
                <a:effectLst/>
                <a:latin typeface="Open Sans"/>
              </a:rPr>
              <a:t>En 1955, junto a un grupo de artistas dedicados al estudio de la plástica geométrica no figurativa, fundó el </a:t>
            </a:r>
            <a:r>
              <a:rPr lang="es-ES" b="0" i="0" u="sng" dirty="0">
                <a:solidFill>
                  <a:srgbClr val="000000"/>
                </a:solidFill>
                <a:effectLst/>
                <a:latin typeface="Open Sans"/>
                <a:hlinkClick r:id="rId4"/>
              </a:rPr>
              <a:t>grupo Rectángulo</a:t>
            </a:r>
            <a:r>
              <a:rPr lang="es-ES" b="0" i="0" dirty="0">
                <a:solidFill>
                  <a:srgbClr val="666666"/>
                </a:solidFill>
                <a:effectLst/>
                <a:latin typeface="Open Sans"/>
              </a:rPr>
              <a:t>, agrupación que luego, en 1965, daría origen a </a:t>
            </a:r>
            <a:r>
              <a:rPr lang="es-ES" b="0" i="0" u="sng" dirty="0">
                <a:solidFill>
                  <a:srgbClr val="000000"/>
                </a:solidFill>
                <a:effectLst/>
                <a:latin typeface="Open Sans"/>
                <a:hlinkClick r:id="rId5"/>
              </a:rPr>
              <a:t>Movimiento Forma y Espacio</a:t>
            </a:r>
            <a:r>
              <a:rPr lang="es-ES" b="0" i="0" dirty="0">
                <a:solidFill>
                  <a:srgbClr val="666666"/>
                </a:solidFill>
                <a:effectLst/>
                <a:latin typeface="Open Sans"/>
              </a:rPr>
              <a:t>, integrado por artistas como </a:t>
            </a:r>
            <a:r>
              <a:rPr lang="es-ES" b="0" i="0" u="sng" dirty="0">
                <a:solidFill>
                  <a:srgbClr val="000000"/>
                </a:solidFill>
                <a:effectLst/>
                <a:latin typeface="Open Sans"/>
                <a:hlinkClick r:id="rId6"/>
              </a:rPr>
              <a:t>Ramón Vergara Grez</a:t>
            </a:r>
            <a:r>
              <a:rPr lang="es-ES" b="0" i="0" dirty="0">
                <a:solidFill>
                  <a:srgbClr val="666666"/>
                </a:solidFill>
                <a:effectLst/>
                <a:latin typeface="Open Sans"/>
              </a:rPr>
              <a:t>, </a:t>
            </a:r>
            <a:r>
              <a:rPr lang="es-ES" b="0" i="0" u="sng" dirty="0">
                <a:solidFill>
                  <a:srgbClr val="000000"/>
                </a:solidFill>
                <a:effectLst/>
                <a:latin typeface="Open Sans"/>
                <a:hlinkClick r:id="rId7"/>
              </a:rPr>
              <a:t>Adolfo </a:t>
            </a:r>
            <a:r>
              <a:rPr lang="es-ES" b="0" i="0" u="sng" dirty="0" err="1">
                <a:solidFill>
                  <a:srgbClr val="000000"/>
                </a:solidFill>
                <a:effectLst/>
                <a:latin typeface="Open Sans"/>
                <a:hlinkClick r:id="rId7"/>
              </a:rPr>
              <a:t>Berchenko</a:t>
            </a:r>
            <a:r>
              <a:rPr lang="es-ES" b="0" i="0" dirty="0">
                <a:solidFill>
                  <a:srgbClr val="666666"/>
                </a:solidFill>
                <a:effectLst/>
                <a:latin typeface="Open Sans"/>
              </a:rPr>
              <a:t>, entre otros.</a:t>
            </a:r>
          </a:p>
          <a:p>
            <a:pPr algn="just"/>
            <a:r>
              <a:rPr lang="es-ES" b="0" i="0" dirty="0">
                <a:solidFill>
                  <a:srgbClr val="666666"/>
                </a:solidFill>
                <a:effectLst/>
                <a:latin typeface="Open Sans"/>
              </a:rPr>
              <a:t>Su obra atravesó distintos periodos, caracterizándose principalmente por la exploración de las diversas posibilidades del arte concreto y el trabajo con diferentes medios y soportes dentro de los que se destacan pinturas, estructuras e impresiones.</a:t>
            </a:r>
          </a:p>
          <a:p>
            <a:pPr algn="just"/>
            <a:r>
              <a:rPr lang="es-ES" b="0" i="0" dirty="0">
                <a:solidFill>
                  <a:srgbClr val="666666"/>
                </a:solidFill>
                <a:effectLst/>
                <a:latin typeface="Open Sans"/>
              </a:rPr>
              <a:t>Se desempeñó como profesor de dibujo y pintura en la Escuela de Bellas Artes y el Departamento de Plástica de la Universidad de Chile, donde además sería director entre los años 1972 y 1975. Fue también profesor de Composición Plástica en la Facultad de Arquitectura de la misma institución y de las cátedras de Forma y color y Figuración geométrica en la carrera de Bellas Artes de la Universidad </a:t>
            </a:r>
            <a:r>
              <a:rPr lang="es-ES" b="0" i="0" dirty="0" err="1">
                <a:solidFill>
                  <a:srgbClr val="666666"/>
                </a:solidFill>
                <a:effectLst/>
                <a:latin typeface="Open Sans"/>
              </a:rPr>
              <a:t>Arcis</a:t>
            </a:r>
            <a:r>
              <a:rPr lang="es-ES" b="0" i="0" dirty="0">
                <a:solidFill>
                  <a:srgbClr val="666666"/>
                </a:solidFill>
                <a:effectLst/>
                <a:latin typeface="Open Sans"/>
              </a:rPr>
              <a:t>, en Santiago, Chile.</a:t>
            </a:r>
          </a:p>
          <a:p>
            <a:pPr algn="just"/>
            <a:r>
              <a:rPr lang="es-ES" b="0" i="0" dirty="0">
                <a:solidFill>
                  <a:srgbClr val="666666"/>
                </a:solidFill>
                <a:effectLst/>
                <a:latin typeface="Open Sans"/>
              </a:rPr>
              <a:t>A lo largo de su carrera se dedicó también a dar clases particulares de dibujo, pintura y composición. Estas eran llevadas a cabo en su taller particular en la comuna de La Reina.</a:t>
            </a:r>
          </a:p>
          <a:p>
            <a:pPr algn="just"/>
            <a:r>
              <a:rPr lang="es-ES" b="0" i="0" dirty="0">
                <a:solidFill>
                  <a:srgbClr val="666666"/>
                </a:solidFill>
                <a:effectLst/>
                <a:latin typeface="Open Sans"/>
              </a:rPr>
              <a:t>Falleció el 25 de noviembre de 2005 en Santiago de Chile.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33543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l"/>
            <a:r>
              <a:rPr lang="es-ES" b="0" i="0" dirty="0">
                <a:solidFill>
                  <a:srgbClr val="4F6D80"/>
                </a:solidFill>
                <a:effectLst/>
                <a:latin typeface="Open Sans"/>
              </a:rPr>
              <a:t>Biografía</a:t>
            </a:r>
          </a:p>
          <a:p>
            <a:pPr algn="just"/>
            <a:r>
              <a:rPr lang="es-ES" b="0" i="0" dirty="0">
                <a:solidFill>
                  <a:srgbClr val="666666"/>
                </a:solidFill>
                <a:effectLst/>
                <a:latin typeface="Open Sans"/>
              </a:rPr>
              <a:t>Federico </a:t>
            </a:r>
            <a:r>
              <a:rPr lang="es-ES" b="0" i="0" dirty="0" err="1">
                <a:solidFill>
                  <a:srgbClr val="666666"/>
                </a:solidFill>
                <a:effectLst/>
                <a:latin typeface="Open Sans"/>
              </a:rPr>
              <a:t>Assler</a:t>
            </a:r>
            <a:r>
              <a:rPr lang="es-ES" b="0" i="0" dirty="0">
                <a:solidFill>
                  <a:srgbClr val="666666"/>
                </a:solidFill>
                <a:effectLst/>
                <a:latin typeface="Open Sans"/>
              </a:rPr>
              <a:t> Brown, escultor. Nació en Santiago, Chile, el 24 de abril de 1929.</a:t>
            </a:r>
          </a:p>
          <a:p>
            <a:pPr algn="just"/>
            <a:r>
              <a:rPr lang="es-ES" b="0" i="0" dirty="0">
                <a:solidFill>
                  <a:srgbClr val="666666"/>
                </a:solidFill>
                <a:effectLst/>
                <a:latin typeface="Open Sans"/>
              </a:rPr>
              <a:t>Definió su carrera artística en 1956, luego de estudiar arquitectura por dos años en la Universidad Católica de Valparaíso donde recibió lecciones de Hans </a:t>
            </a:r>
            <a:r>
              <a:rPr lang="es-ES" b="0" i="0" dirty="0" err="1">
                <a:solidFill>
                  <a:srgbClr val="666666"/>
                </a:solidFill>
                <a:effectLst/>
                <a:latin typeface="Open Sans"/>
              </a:rPr>
              <a:t>Soyka</a:t>
            </a:r>
            <a:r>
              <a:rPr lang="es-ES" b="0" i="0" dirty="0">
                <a:solidFill>
                  <a:srgbClr val="666666"/>
                </a:solidFill>
                <a:effectLst/>
                <a:latin typeface="Open Sans"/>
              </a:rPr>
              <a:t>. Se inició en los talleres de dibujo de la Escuela de Bellas Artes de la Universidad de Chile.</a:t>
            </a:r>
          </a:p>
          <a:p>
            <a:pPr algn="just"/>
            <a:r>
              <a:rPr lang="es-ES" b="0" i="0" dirty="0">
                <a:solidFill>
                  <a:srgbClr val="666666"/>
                </a:solidFill>
                <a:effectLst/>
                <a:latin typeface="Open Sans"/>
              </a:rPr>
              <a:t>Aunque llegó a destacar con sus primeros trabajos como pintor, su interés por los problemas impuestos por la creación de obras en volumen, lo llevaron a la escultura a mediados de la década de los sesenta. Junto a Raúl Valdivieso, Sergio Mallol y Sergio Castillo integró la llamada Generación del Cincuenta. Fue uno de los escultores integrantes del Grupo Rectángulo.</a:t>
            </a:r>
          </a:p>
          <a:p>
            <a:pPr algn="just"/>
            <a:r>
              <a:rPr lang="es-ES" b="0" i="0" dirty="0">
                <a:solidFill>
                  <a:srgbClr val="666666"/>
                </a:solidFill>
                <a:effectLst/>
                <a:latin typeface="Open Sans"/>
              </a:rPr>
              <a:t>En forma paralela a su quehacer artístico, Federico </a:t>
            </a:r>
            <a:r>
              <a:rPr lang="es-ES" b="0" i="0" dirty="0" err="1">
                <a:solidFill>
                  <a:srgbClr val="666666"/>
                </a:solidFill>
                <a:effectLst/>
                <a:latin typeface="Open Sans"/>
              </a:rPr>
              <a:t>Assler</a:t>
            </a:r>
            <a:r>
              <a:rPr lang="es-ES" b="0" i="0" dirty="0">
                <a:solidFill>
                  <a:srgbClr val="666666"/>
                </a:solidFill>
                <a:effectLst/>
                <a:latin typeface="Open Sans"/>
              </a:rPr>
              <a:t> se ha desempeñado en distintos cargos como profesor de escultura y paisajismo y como director del Museo de Arte Contemporáneo de la Universidad de Chile desde el año 1965 hasta 1968. En 1995 fue designado Presidente del primer directorio de la Sociedad de Escultores de Chile.</a:t>
            </a:r>
          </a:p>
          <a:p>
            <a:pPr algn="just"/>
            <a:r>
              <a:rPr lang="es-ES" b="0" i="0" dirty="0">
                <a:solidFill>
                  <a:srgbClr val="666666"/>
                </a:solidFill>
                <a:effectLst/>
                <a:latin typeface="Open Sans"/>
              </a:rPr>
              <a:t>Por su trayectoria artística de 60 años, 40 de los cuales ha dedicado a la escultura con su reconocida técnica en hormigón en los espacios públicos, Federico </a:t>
            </a:r>
            <a:r>
              <a:rPr lang="es-ES" b="0" i="0" dirty="0" err="1">
                <a:solidFill>
                  <a:srgbClr val="666666"/>
                </a:solidFill>
                <a:effectLst/>
                <a:latin typeface="Open Sans"/>
              </a:rPr>
              <a:t>Assler</a:t>
            </a:r>
            <a:r>
              <a:rPr lang="es-ES" b="0" i="0" dirty="0">
                <a:solidFill>
                  <a:srgbClr val="666666"/>
                </a:solidFill>
                <a:effectLst/>
                <a:latin typeface="Open Sans"/>
              </a:rPr>
              <a:t> recibió el Premio Nacional de Arte 2009.</a:t>
            </a:r>
          </a:p>
          <a:p>
            <a:endParaRPr lang="es-CL" dirty="0"/>
          </a:p>
        </p:txBody>
      </p:sp>
    </p:spTree>
    <p:extLst>
      <p:ext uri="{BB962C8B-B14F-4D97-AF65-F5344CB8AC3E}">
        <p14:creationId xmlns:p14="http://schemas.microsoft.com/office/powerpoint/2010/main" val="165733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DA00"/>
        </a:solidFill>
        <a:effectLst/>
      </p:bgPr>
    </p:bg>
    <p:spTree>
      <p:nvGrpSpPr>
        <p:cNvPr id="1" name="Shape 8"/>
        <p:cNvGrpSpPr/>
        <p:nvPr/>
      </p:nvGrpSpPr>
      <p:grpSpPr>
        <a:xfrm>
          <a:off x="0" y="0"/>
          <a:ext cx="0" cy="0"/>
          <a:chOff x="0" y="0"/>
          <a:chExt cx="0" cy="0"/>
        </a:xfrm>
      </p:grpSpPr>
      <p:sp>
        <p:nvSpPr>
          <p:cNvPr id="9" name="Google Shape;9;p2"/>
          <p:cNvSpPr/>
          <p:nvPr/>
        </p:nvSpPr>
        <p:spPr>
          <a:xfrm>
            <a:off x="-56150" y="3178750"/>
            <a:ext cx="6222700" cy="1976875"/>
          </a:xfrm>
          <a:custGeom>
            <a:avLst/>
            <a:gdLst/>
            <a:ahLst/>
            <a:cxnLst/>
            <a:rect l="l" t="t" r="r" b="b"/>
            <a:pathLst>
              <a:path w="248908" h="79075" extrusionOk="0">
                <a:moveTo>
                  <a:pt x="248908" y="79075"/>
                </a:moveTo>
                <a:lnTo>
                  <a:pt x="0" y="79075"/>
                </a:lnTo>
                <a:lnTo>
                  <a:pt x="0" y="49871"/>
                </a:lnTo>
                <a:lnTo>
                  <a:pt x="229139" y="0"/>
                </a:lnTo>
                <a:close/>
              </a:path>
            </a:pathLst>
          </a:custGeom>
          <a:solidFill>
            <a:srgbClr val="FF5608"/>
          </a:solidFill>
          <a:ln>
            <a:noFill/>
          </a:ln>
        </p:spPr>
      </p:sp>
      <p:sp>
        <p:nvSpPr>
          <p:cNvPr id="10" name="Google Shape;10;p2"/>
          <p:cNvSpPr/>
          <p:nvPr/>
        </p:nvSpPr>
        <p:spPr>
          <a:xfrm>
            <a:off x="-211254" y="4076971"/>
            <a:ext cx="5676885" cy="1285283"/>
          </a:xfrm>
          <a:custGeom>
            <a:avLst/>
            <a:gdLst/>
            <a:ahLst/>
            <a:cxnLst/>
            <a:rect l="l" t="t" r="r" b="b"/>
            <a:pathLst>
              <a:path w="45466" h="10294" extrusionOk="0">
                <a:moveTo>
                  <a:pt x="45328" y="0"/>
                </a:moveTo>
                <a:cubicBezTo>
                  <a:pt x="45317" y="0"/>
                  <a:pt x="45307" y="2"/>
                  <a:pt x="45296" y="5"/>
                </a:cubicBezTo>
                <a:lnTo>
                  <a:pt x="121" y="10024"/>
                </a:lnTo>
                <a:cubicBezTo>
                  <a:pt x="41" y="10044"/>
                  <a:pt x="1" y="10113"/>
                  <a:pt x="10" y="10184"/>
                </a:cubicBezTo>
                <a:cubicBezTo>
                  <a:pt x="30" y="10253"/>
                  <a:pt x="81" y="10293"/>
                  <a:pt x="150" y="10293"/>
                </a:cubicBezTo>
                <a:cubicBezTo>
                  <a:pt x="150" y="10293"/>
                  <a:pt x="161" y="10293"/>
                  <a:pt x="170" y="10284"/>
                </a:cubicBezTo>
                <a:lnTo>
                  <a:pt x="45346" y="265"/>
                </a:lnTo>
                <a:cubicBezTo>
                  <a:pt x="45426" y="245"/>
                  <a:pt x="45466" y="174"/>
                  <a:pt x="45456" y="105"/>
                </a:cubicBezTo>
                <a:cubicBezTo>
                  <a:pt x="45439" y="45"/>
                  <a:pt x="45386" y="0"/>
                  <a:pt x="453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61080" y="3280394"/>
            <a:ext cx="6220026" cy="1405146"/>
          </a:xfrm>
          <a:custGeom>
            <a:avLst/>
            <a:gdLst/>
            <a:ahLst/>
            <a:cxnLst/>
            <a:rect l="l" t="t" r="r" b="b"/>
            <a:pathLst>
              <a:path w="49816" h="11254" extrusionOk="0">
                <a:moveTo>
                  <a:pt x="49677" y="1"/>
                </a:moveTo>
                <a:cubicBezTo>
                  <a:pt x="49667" y="1"/>
                  <a:pt x="49656" y="2"/>
                  <a:pt x="49645" y="5"/>
                </a:cubicBezTo>
                <a:lnTo>
                  <a:pt x="111" y="10994"/>
                </a:lnTo>
                <a:cubicBezTo>
                  <a:pt x="41" y="11004"/>
                  <a:pt x="1" y="11084"/>
                  <a:pt x="11" y="11154"/>
                </a:cubicBezTo>
                <a:cubicBezTo>
                  <a:pt x="31" y="11214"/>
                  <a:pt x="81" y="11254"/>
                  <a:pt x="141" y="11254"/>
                </a:cubicBezTo>
                <a:lnTo>
                  <a:pt x="171" y="11254"/>
                </a:lnTo>
                <a:lnTo>
                  <a:pt x="49696" y="265"/>
                </a:lnTo>
                <a:cubicBezTo>
                  <a:pt x="49776" y="245"/>
                  <a:pt x="49816" y="175"/>
                  <a:pt x="49805" y="105"/>
                </a:cubicBezTo>
                <a:cubicBezTo>
                  <a:pt x="49788" y="46"/>
                  <a:pt x="49736" y="1"/>
                  <a:pt x="49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852675" y="-44925"/>
            <a:ext cx="5324125" cy="5211800"/>
          </a:xfrm>
          <a:custGeom>
            <a:avLst/>
            <a:gdLst/>
            <a:ahLst/>
            <a:cxnLst/>
            <a:rect l="l" t="t" r="r" b="b"/>
            <a:pathLst>
              <a:path w="212965" h="208472" extrusionOk="0">
                <a:moveTo>
                  <a:pt x="0" y="208472"/>
                </a:moveTo>
                <a:lnTo>
                  <a:pt x="53466" y="0"/>
                </a:lnTo>
                <a:lnTo>
                  <a:pt x="212965" y="0"/>
                </a:lnTo>
                <a:lnTo>
                  <a:pt x="212965" y="208022"/>
                </a:lnTo>
                <a:close/>
              </a:path>
            </a:pathLst>
          </a:custGeom>
          <a:solidFill>
            <a:srgbClr val="42279D"/>
          </a:solidFill>
          <a:ln>
            <a:noFill/>
          </a:ln>
        </p:spPr>
      </p:sp>
      <p:sp>
        <p:nvSpPr>
          <p:cNvPr id="13" name="Google Shape;13;p2"/>
          <p:cNvSpPr txBox="1">
            <a:spLocks noGrp="1"/>
          </p:cNvSpPr>
          <p:nvPr>
            <p:ph type="ctrTitle"/>
          </p:nvPr>
        </p:nvSpPr>
        <p:spPr>
          <a:xfrm>
            <a:off x="4572000" y="902775"/>
            <a:ext cx="3852000" cy="25620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FFFFFF"/>
              </a:buClr>
              <a:buSzPts val="6000"/>
              <a:buNone/>
              <a:defRPr sz="5500">
                <a:solidFill>
                  <a:srgbClr val="FFFFFF"/>
                </a:solidFill>
                <a:latin typeface="Lilita One"/>
                <a:ea typeface="Lilita One"/>
                <a:cs typeface="Lilita One"/>
                <a:sym typeface="Lilita One"/>
              </a:defRPr>
            </a:lvl1pPr>
            <a:lvl2pPr lvl="1" algn="ctr">
              <a:spcBef>
                <a:spcPts val="0"/>
              </a:spcBef>
              <a:spcAft>
                <a:spcPts val="0"/>
              </a:spcAft>
              <a:buClr>
                <a:srgbClr val="FFFFFF"/>
              </a:buClr>
              <a:buSzPts val="5200"/>
              <a:buNone/>
              <a:defRPr sz="5200">
                <a:solidFill>
                  <a:srgbClr val="FFFFFF"/>
                </a:solidFill>
                <a:highlight>
                  <a:srgbClr val="291F4D"/>
                </a:highlight>
              </a:defRPr>
            </a:lvl2pPr>
            <a:lvl3pPr lvl="2" algn="ctr">
              <a:spcBef>
                <a:spcPts val="0"/>
              </a:spcBef>
              <a:spcAft>
                <a:spcPts val="0"/>
              </a:spcAft>
              <a:buClr>
                <a:srgbClr val="FFFFFF"/>
              </a:buClr>
              <a:buSzPts val="5200"/>
              <a:buNone/>
              <a:defRPr sz="5200">
                <a:solidFill>
                  <a:srgbClr val="FFFFFF"/>
                </a:solidFill>
                <a:highlight>
                  <a:srgbClr val="291F4D"/>
                </a:highlight>
              </a:defRPr>
            </a:lvl3pPr>
            <a:lvl4pPr lvl="3" algn="ctr">
              <a:spcBef>
                <a:spcPts val="0"/>
              </a:spcBef>
              <a:spcAft>
                <a:spcPts val="0"/>
              </a:spcAft>
              <a:buClr>
                <a:srgbClr val="FFFFFF"/>
              </a:buClr>
              <a:buSzPts val="5200"/>
              <a:buNone/>
              <a:defRPr sz="5200">
                <a:solidFill>
                  <a:srgbClr val="FFFFFF"/>
                </a:solidFill>
                <a:highlight>
                  <a:srgbClr val="291F4D"/>
                </a:highlight>
              </a:defRPr>
            </a:lvl4pPr>
            <a:lvl5pPr lvl="4" algn="ctr">
              <a:spcBef>
                <a:spcPts val="0"/>
              </a:spcBef>
              <a:spcAft>
                <a:spcPts val="0"/>
              </a:spcAft>
              <a:buClr>
                <a:srgbClr val="FFFFFF"/>
              </a:buClr>
              <a:buSzPts val="5200"/>
              <a:buNone/>
              <a:defRPr sz="5200">
                <a:solidFill>
                  <a:srgbClr val="FFFFFF"/>
                </a:solidFill>
                <a:highlight>
                  <a:srgbClr val="291F4D"/>
                </a:highlight>
              </a:defRPr>
            </a:lvl5pPr>
            <a:lvl6pPr lvl="5" algn="ctr">
              <a:spcBef>
                <a:spcPts val="0"/>
              </a:spcBef>
              <a:spcAft>
                <a:spcPts val="0"/>
              </a:spcAft>
              <a:buClr>
                <a:srgbClr val="FFFFFF"/>
              </a:buClr>
              <a:buSzPts val="5200"/>
              <a:buNone/>
              <a:defRPr sz="5200">
                <a:solidFill>
                  <a:srgbClr val="FFFFFF"/>
                </a:solidFill>
                <a:highlight>
                  <a:srgbClr val="291F4D"/>
                </a:highlight>
              </a:defRPr>
            </a:lvl6pPr>
            <a:lvl7pPr lvl="6" algn="ctr">
              <a:spcBef>
                <a:spcPts val="0"/>
              </a:spcBef>
              <a:spcAft>
                <a:spcPts val="0"/>
              </a:spcAft>
              <a:buClr>
                <a:srgbClr val="FFFFFF"/>
              </a:buClr>
              <a:buSzPts val="5200"/>
              <a:buNone/>
              <a:defRPr sz="5200">
                <a:solidFill>
                  <a:srgbClr val="FFFFFF"/>
                </a:solidFill>
                <a:highlight>
                  <a:srgbClr val="291F4D"/>
                </a:highlight>
              </a:defRPr>
            </a:lvl7pPr>
            <a:lvl8pPr lvl="7" algn="ctr">
              <a:spcBef>
                <a:spcPts val="0"/>
              </a:spcBef>
              <a:spcAft>
                <a:spcPts val="0"/>
              </a:spcAft>
              <a:buClr>
                <a:srgbClr val="FFFFFF"/>
              </a:buClr>
              <a:buSzPts val="5200"/>
              <a:buNone/>
              <a:defRPr sz="5200">
                <a:solidFill>
                  <a:srgbClr val="FFFFFF"/>
                </a:solidFill>
                <a:highlight>
                  <a:srgbClr val="291F4D"/>
                </a:highlight>
              </a:defRPr>
            </a:lvl8pPr>
            <a:lvl9pPr lvl="8" algn="ctr">
              <a:spcBef>
                <a:spcPts val="0"/>
              </a:spcBef>
              <a:spcAft>
                <a:spcPts val="0"/>
              </a:spcAft>
              <a:buClr>
                <a:srgbClr val="FFFFFF"/>
              </a:buClr>
              <a:buSzPts val="5200"/>
              <a:buNone/>
              <a:defRPr sz="5200">
                <a:solidFill>
                  <a:srgbClr val="FFFFFF"/>
                </a:solidFill>
                <a:highlight>
                  <a:srgbClr val="291F4D"/>
                </a:highlight>
              </a:defRPr>
            </a:lvl9pPr>
          </a:lstStyle>
          <a:p>
            <a:endParaRPr/>
          </a:p>
        </p:txBody>
      </p:sp>
      <p:sp>
        <p:nvSpPr>
          <p:cNvPr id="14" name="Google Shape;14;p2"/>
          <p:cNvSpPr txBox="1">
            <a:spLocks noGrp="1"/>
          </p:cNvSpPr>
          <p:nvPr>
            <p:ph type="subTitle" idx="1"/>
          </p:nvPr>
        </p:nvSpPr>
        <p:spPr>
          <a:xfrm>
            <a:off x="6175800" y="3641925"/>
            <a:ext cx="2248200" cy="736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rgbClr val="291F4D"/>
              </a:buClr>
              <a:buSzPts val="1600"/>
              <a:buFont typeface="Source Sans Pro"/>
              <a:buNone/>
              <a:defRPr>
                <a:solidFill>
                  <a:srgbClr val="FFFFFF"/>
                </a:solidFill>
                <a:latin typeface="Roboto Condensed"/>
                <a:ea typeface="Roboto Condensed"/>
                <a:cs typeface="Roboto Condensed"/>
                <a:sym typeface="Roboto Condensed"/>
              </a:defRPr>
            </a:lvl1pPr>
            <a:lvl2pPr lvl="1" algn="ctr">
              <a:lnSpc>
                <a:spcPct val="100000"/>
              </a:lnSpc>
              <a:spcBef>
                <a:spcPts val="0"/>
              </a:spcBef>
              <a:spcAft>
                <a:spcPts val="0"/>
              </a:spcAft>
              <a:buClr>
                <a:srgbClr val="291F4D"/>
              </a:buClr>
              <a:buSzPts val="1800"/>
              <a:buFont typeface="Source Sans Pro"/>
              <a:buNone/>
              <a:defRPr sz="1800">
                <a:solidFill>
                  <a:srgbClr val="291F4D"/>
                </a:solidFill>
                <a:latin typeface="Source Sans Pro"/>
                <a:ea typeface="Source Sans Pro"/>
                <a:cs typeface="Source Sans Pro"/>
                <a:sym typeface="Source Sans Pro"/>
              </a:defRPr>
            </a:lvl2pPr>
            <a:lvl3pPr lvl="2" algn="ctr">
              <a:lnSpc>
                <a:spcPct val="100000"/>
              </a:lnSpc>
              <a:spcBef>
                <a:spcPts val="0"/>
              </a:spcBef>
              <a:spcAft>
                <a:spcPts val="0"/>
              </a:spcAft>
              <a:buClr>
                <a:srgbClr val="291F4D"/>
              </a:buClr>
              <a:buSzPts val="1800"/>
              <a:buFont typeface="Source Sans Pro"/>
              <a:buNone/>
              <a:defRPr sz="1800">
                <a:solidFill>
                  <a:srgbClr val="291F4D"/>
                </a:solidFill>
                <a:latin typeface="Source Sans Pro"/>
                <a:ea typeface="Source Sans Pro"/>
                <a:cs typeface="Source Sans Pro"/>
                <a:sym typeface="Source Sans Pro"/>
              </a:defRPr>
            </a:lvl3pPr>
            <a:lvl4pPr lvl="3" algn="ctr">
              <a:lnSpc>
                <a:spcPct val="100000"/>
              </a:lnSpc>
              <a:spcBef>
                <a:spcPts val="0"/>
              </a:spcBef>
              <a:spcAft>
                <a:spcPts val="0"/>
              </a:spcAft>
              <a:buClr>
                <a:srgbClr val="291F4D"/>
              </a:buClr>
              <a:buSzPts val="1800"/>
              <a:buFont typeface="Source Sans Pro"/>
              <a:buNone/>
              <a:defRPr sz="1800">
                <a:solidFill>
                  <a:srgbClr val="291F4D"/>
                </a:solidFill>
                <a:latin typeface="Source Sans Pro"/>
                <a:ea typeface="Source Sans Pro"/>
                <a:cs typeface="Source Sans Pro"/>
                <a:sym typeface="Source Sans Pro"/>
              </a:defRPr>
            </a:lvl4pPr>
            <a:lvl5pPr lvl="4" algn="ctr">
              <a:lnSpc>
                <a:spcPct val="100000"/>
              </a:lnSpc>
              <a:spcBef>
                <a:spcPts val="0"/>
              </a:spcBef>
              <a:spcAft>
                <a:spcPts val="0"/>
              </a:spcAft>
              <a:buClr>
                <a:srgbClr val="291F4D"/>
              </a:buClr>
              <a:buSzPts val="1800"/>
              <a:buFont typeface="Source Sans Pro"/>
              <a:buNone/>
              <a:defRPr sz="1800">
                <a:solidFill>
                  <a:srgbClr val="291F4D"/>
                </a:solidFill>
                <a:latin typeface="Source Sans Pro"/>
                <a:ea typeface="Source Sans Pro"/>
                <a:cs typeface="Source Sans Pro"/>
                <a:sym typeface="Source Sans Pro"/>
              </a:defRPr>
            </a:lvl5pPr>
            <a:lvl6pPr lvl="5" algn="ctr">
              <a:lnSpc>
                <a:spcPct val="100000"/>
              </a:lnSpc>
              <a:spcBef>
                <a:spcPts val="0"/>
              </a:spcBef>
              <a:spcAft>
                <a:spcPts val="0"/>
              </a:spcAft>
              <a:buClr>
                <a:srgbClr val="291F4D"/>
              </a:buClr>
              <a:buSzPts val="1800"/>
              <a:buFont typeface="Source Sans Pro"/>
              <a:buNone/>
              <a:defRPr sz="1800">
                <a:solidFill>
                  <a:srgbClr val="291F4D"/>
                </a:solidFill>
                <a:latin typeface="Source Sans Pro"/>
                <a:ea typeface="Source Sans Pro"/>
                <a:cs typeface="Source Sans Pro"/>
                <a:sym typeface="Source Sans Pro"/>
              </a:defRPr>
            </a:lvl6pPr>
            <a:lvl7pPr lvl="6" algn="ctr">
              <a:lnSpc>
                <a:spcPct val="100000"/>
              </a:lnSpc>
              <a:spcBef>
                <a:spcPts val="0"/>
              </a:spcBef>
              <a:spcAft>
                <a:spcPts val="0"/>
              </a:spcAft>
              <a:buClr>
                <a:srgbClr val="291F4D"/>
              </a:buClr>
              <a:buSzPts val="1800"/>
              <a:buFont typeface="Source Sans Pro"/>
              <a:buNone/>
              <a:defRPr sz="1800">
                <a:solidFill>
                  <a:srgbClr val="291F4D"/>
                </a:solidFill>
                <a:latin typeface="Source Sans Pro"/>
                <a:ea typeface="Source Sans Pro"/>
                <a:cs typeface="Source Sans Pro"/>
                <a:sym typeface="Source Sans Pro"/>
              </a:defRPr>
            </a:lvl7pPr>
            <a:lvl8pPr lvl="7" algn="ctr">
              <a:lnSpc>
                <a:spcPct val="100000"/>
              </a:lnSpc>
              <a:spcBef>
                <a:spcPts val="0"/>
              </a:spcBef>
              <a:spcAft>
                <a:spcPts val="0"/>
              </a:spcAft>
              <a:buClr>
                <a:srgbClr val="291F4D"/>
              </a:buClr>
              <a:buSzPts val="1800"/>
              <a:buFont typeface="Source Sans Pro"/>
              <a:buNone/>
              <a:defRPr sz="1800">
                <a:solidFill>
                  <a:srgbClr val="291F4D"/>
                </a:solidFill>
                <a:latin typeface="Source Sans Pro"/>
                <a:ea typeface="Source Sans Pro"/>
                <a:cs typeface="Source Sans Pro"/>
                <a:sym typeface="Source Sans Pro"/>
              </a:defRPr>
            </a:lvl8pPr>
            <a:lvl9pPr lvl="8" algn="ctr">
              <a:lnSpc>
                <a:spcPct val="100000"/>
              </a:lnSpc>
              <a:spcBef>
                <a:spcPts val="0"/>
              </a:spcBef>
              <a:spcAft>
                <a:spcPts val="0"/>
              </a:spcAft>
              <a:buClr>
                <a:srgbClr val="291F4D"/>
              </a:buClr>
              <a:buSzPts val="1800"/>
              <a:buFont typeface="Source Sans Pro"/>
              <a:buNone/>
              <a:defRPr sz="1800">
                <a:solidFill>
                  <a:srgbClr val="291F4D"/>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subTitle" idx="1"/>
          </p:nvPr>
        </p:nvSpPr>
        <p:spPr>
          <a:xfrm>
            <a:off x="713225" y="1338150"/>
            <a:ext cx="7710900" cy="3265500"/>
          </a:xfrm>
          <a:prstGeom prst="rect">
            <a:avLst/>
          </a:prstGeom>
        </p:spPr>
        <p:txBody>
          <a:bodyPr spcFirstLastPara="1" wrap="square" lIns="91425" tIns="91425" rIns="91425" bIns="91425" anchor="ctr" anchorCtr="0">
            <a:noAutofit/>
          </a:bodyPr>
          <a:lstStyle>
            <a:lvl1pPr lvl="0">
              <a:spcBef>
                <a:spcPts val="0"/>
              </a:spcBef>
              <a:spcAft>
                <a:spcPts val="0"/>
              </a:spcAft>
              <a:buClr>
                <a:srgbClr val="434343"/>
              </a:buClr>
              <a:buSzPts val="1200"/>
              <a:buFont typeface="Livvic"/>
              <a:buAutoNum type="arabicPeriod"/>
              <a:defRPr sz="1100"/>
            </a:lvl1pPr>
            <a:lvl2pPr lvl="1">
              <a:spcBef>
                <a:spcPts val="0"/>
              </a:spcBef>
              <a:spcAft>
                <a:spcPts val="0"/>
              </a:spcAft>
              <a:buClr>
                <a:srgbClr val="434343"/>
              </a:buClr>
              <a:buSzPts val="1200"/>
              <a:buFont typeface="Roboto Condensed Light"/>
              <a:buAutoNum type="alphaLcPeriod"/>
              <a:defRPr sz="1000"/>
            </a:lvl2pPr>
            <a:lvl3pPr lvl="2">
              <a:spcBef>
                <a:spcPts val="0"/>
              </a:spcBef>
              <a:spcAft>
                <a:spcPts val="0"/>
              </a:spcAft>
              <a:buClr>
                <a:srgbClr val="434343"/>
              </a:buClr>
              <a:buSzPts val="1200"/>
              <a:buFont typeface="Roboto Condensed Light"/>
              <a:buAutoNum type="romanLcPeriod"/>
              <a:defRPr sz="1000"/>
            </a:lvl3pPr>
            <a:lvl4pPr lvl="3">
              <a:spcBef>
                <a:spcPts val="0"/>
              </a:spcBef>
              <a:spcAft>
                <a:spcPts val="0"/>
              </a:spcAft>
              <a:buClr>
                <a:srgbClr val="434343"/>
              </a:buClr>
              <a:buSzPts val="1200"/>
              <a:buFont typeface="Roboto Condensed Light"/>
              <a:buAutoNum type="arabicPeriod"/>
              <a:defRPr sz="1000"/>
            </a:lvl4pPr>
            <a:lvl5pPr lvl="4">
              <a:spcBef>
                <a:spcPts val="0"/>
              </a:spcBef>
              <a:spcAft>
                <a:spcPts val="0"/>
              </a:spcAft>
              <a:buClr>
                <a:srgbClr val="434343"/>
              </a:buClr>
              <a:buSzPts val="1200"/>
              <a:buFont typeface="Roboto Condensed Light"/>
              <a:buAutoNum type="alphaLcPeriod"/>
              <a:defRPr sz="1000"/>
            </a:lvl5pPr>
            <a:lvl6pPr lvl="5">
              <a:spcBef>
                <a:spcPts val="0"/>
              </a:spcBef>
              <a:spcAft>
                <a:spcPts val="0"/>
              </a:spcAft>
              <a:buClr>
                <a:srgbClr val="434343"/>
              </a:buClr>
              <a:buSzPts val="1200"/>
              <a:buFont typeface="Roboto Condensed Light"/>
              <a:buAutoNum type="romanLcPeriod"/>
              <a:defRPr sz="1000"/>
            </a:lvl6pPr>
            <a:lvl7pPr lvl="6">
              <a:spcBef>
                <a:spcPts val="0"/>
              </a:spcBef>
              <a:spcAft>
                <a:spcPts val="0"/>
              </a:spcAft>
              <a:buClr>
                <a:srgbClr val="434343"/>
              </a:buClr>
              <a:buSzPts val="1200"/>
              <a:buFont typeface="Roboto Condensed Light"/>
              <a:buAutoNum type="arabicPeriod"/>
              <a:defRPr sz="1000"/>
            </a:lvl7pPr>
            <a:lvl8pPr lvl="7">
              <a:spcBef>
                <a:spcPts val="0"/>
              </a:spcBef>
              <a:spcAft>
                <a:spcPts val="0"/>
              </a:spcAft>
              <a:buClr>
                <a:srgbClr val="434343"/>
              </a:buClr>
              <a:buSzPts val="1200"/>
              <a:buFont typeface="Roboto Condensed Light"/>
              <a:buAutoNum type="alphaLcPeriod"/>
              <a:defRPr sz="1000"/>
            </a:lvl8pPr>
            <a:lvl9pPr lvl="8">
              <a:spcBef>
                <a:spcPts val="0"/>
              </a:spcBef>
              <a:spcAft>
                <a:spcPts val="0"/>
              </a:spcAft>
              <a:buClr>
                <a:srgbClr val="434343"/>
              </a:buClr>
              <a:buSzPts val="1200"/>
              <a:buFont typeface="Roboto Condensed Light"/>
              <a:buAutoNum type="romanLcPeriod"/>
              <a:defRPr sz="1000"/>
            </a:lvl9pPr>
          </a:lstStyle>
          <a:p>
            <a:endParaRPr/>
          </a:p>
        </p:txBody>
      </p:sp>
      <p:sp>
        <p:nvSpPr>
          <p:cNvPr id="40" name="Google Shape;40;p7"/>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a:solidFill>
                  <a:srgbClr val="FFFFFF"/>
                </a:solidFill>
              </a:defRPr>
            </a:lvl1pPr>
            <a:lvl2pPr lvl="1" rtl="0">
              <a:spcBef>
                <a:spcPts val="0"/>
              </a:spcBef>
              <a:spcAft>
                <a:spcPts val="0"/>
              </a:spcAft>
              <a:buClr>
                <a:srgbClr val="FFFFFF"/>
              </a:buClr>
              <a:buSzPts val="3200"/>
              <a:buNone/>
              <a:defRPr>
                <a:solidFill>
                  <a:srgbClr val="FFFFFF"/>
                </a:solidFill>
              </a:defRPr>
            </a:lvl2pPr>
            <a:lvl3pPr lvl="2" rtl="0">
              <a:spcBef>
                <a:spcPts val="0"/>
              </a:spcBef>
              <a:spcAft>
                <a:spcPts val="0"/>
              </a:spcAft>
              <a:buClr>
                <a:srgbClr val="FFFFFF"/>
              </a:buClr>
              <a:buSzPts val="3200"/>
              <a:buNone/>
              <a:defRPr>
                <a:solidFill>
                  <a:srgbClr val="FFFFFF"/>
                </a:solidFill>
              </a:defRPr>
            </a:lvl3pPr>
            <a:lvl4pPr lvl="3" rtl="0">
              <a:spcBef>
                <a:spcPts val="0"/>
              </a:spcBef>
              <a:spcAft>
                <a:spcPts val="0"/>
              </a:spcAft>
              <a:buClr>
                <a:srgbClr val="FFFFFF"/>
              </a:buClr>
              <a:buSzPts val="3200"/>
              <a:buNone/>
              <a:defRPr>
                <a:solidFill>
                  <a:srgbClr val="FFFFFF"/>
                </a:solidFill>
              </a:defRPr>
            </a:lvl4pPr>
            <a:lvl5pPr lvl="4" rtl="0">
              <a:spcBef>
                <a:spcPts val="0"/>
              </a:spcBef>
              <a:spcAft>
                <a:spcPts val="0"/>
              </a:spcAft>
              <a:buClr>
                <a:srgbClr val="FFFFFF"/>
              </a:buClr>
              <a:buSzPts val="3200"/>
              <a:buNone/>
              <a:defRPr>
                <a:solidFill>
                  <a:srgbClr val="FFFFFF"/>
                </a:solidFill>
              </a:defRPr>
            </a:lvl5pPr>
            <a:lvl6pPr lvl="5" rtl="0">
              <a:spcBef>
                <a:spcPts val="0"/>
              </a:spcBef>
              <a:spcAft>
                <a:spcPts val="0"/>
              </a:spcAft>
              <a:buClr>
                <a:srgbClr val="FFFFFF"/>
              </a:buClr>
              <a:buSzPts val="3200"/>
              <a:buNone/>
              <a:defRPr>
                <a:solidFill>
                  <a:srgbClr val="FFFFFF"/>
                </a:solidFill>
              </a:defRPr>
            </a:lvl6pPr>
            <a:lvl7pPr lvl="6" rtl="0">
              <a:spcBef>
                <a:spcPts val="0"/>
              </a:spcBef>
              <a:spcAft>
                <a:spcPts val="0"/>
              </a:spcAft>
              <a:buClr>
                <a:srgbClr val="FFFFFF"/>
              </a:buClr>
              <a:buSzPts val="3200"/>
              <a:buNone/>
              <a:defRPr>
                <a:solidFill>
                  <a:srgbClr val="FFFFFF"/>
                </a:solidFill>
              </a:defRPr>
            </a:lvl7pPr>
            <a:lvl8pPr lvl="7" rtl="0">
              <a:spcBef>
                <a:spcPts val="0"/>
              </a:spcBef>
              <a:spcAft>
                <a:spcPts val="0"/>
              </a:spcAft>
              <a:buClr>
                <a:srgbClr val="FFFFFF"/>
              </a:buClr>
              <a:buSzPts val="3200"/>
              <a:buNone/>
              <a:defRPr>
                <a:solidFill>
                  <a:srgbClr val="FFFFFF"/>
                </a:solidFill>
              </a:defRPr>
            </a:lvl8pPr>
            <a:lvl9pPr lvl="8" rtl="0">
              <a:spcBef>
                <a:spcPts val="0"/>
              </a:spcBef>
              <a:spcAft>
                <a:spcPts val="0"/>
              </a:spcAft>
              <a:buClr>
                <a:srgbClr val="FFFFFF"/>
              </a:buClr>
              <a:buSzPts val="3200"/>
              <a:buNone/>
              <a:defRPr>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p:nvPr/>
        </p:nvSpPr>
        <p:spPr>
          <a:xfrm>
            <a:off x="4572000" y="-125"/>
            <a:ext cx="4572000" cy="5143500"/>
          </a:xfrm>
          <a:prstGeom prst="rect">
            <a:avLst/>
          </a:prstGeom>
          <a:solidFill>
            <a:srgbClr val="FFD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title"/>
          </p:nvPr>
        </p:nvSpPr>
        <p:spPr>
          <a:xfrm>
            <a:off x="736800" y="1172450"/>
            <a:ext cx="35739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6" name="Google Shape;46;p9"/>
          <p:cNvSpPr txBox="1">
            <a:spLocks noGrp="1"/>
          </p:cNvSpPr>
          <p:nvPr>
            <p:ph type="subTitle" idx="1"/>
          </p:nvPr>
        </p:nvSpPr>
        <p:spPr>
          <a:xfrm>
            <a:off x="736800" y="2742350"/>
            <a:ext cx="35739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7" name="Google Shape;47;p9"/>
          <p:cNvSpPr txBox="1">
            <a:spLocks noGrp="1"/>
          </p:cNvSpPr>
          <p:nvPr>
            <p:ph type="subTitle" idx="2"/>
          </p:nvPr>
        </p:nvSpPr>
        <p:spPr>
          <a:xfrm>
            <a:off x="4850125" y="546500"/>
            <a:ext cx="3573900" cy="40569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42279D"/>
              </a:buClr>
              <a:buSzPts val="1600"/>
              <a:buNone/>
              <a:defRPr>
                <a:solidFill>
                  <a:srgbClr val="42279D"/>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720000" y="3998400"/>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600"/>
              <a:buNone/>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
    <p:bg>
      <p:bgPr>
        <a:solidFill>
          <a:srgbClr val="FFDA00"/>
        </a:solidFill>
        <a:effectLst/>
      </p:bgPr>
    </p:bg>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4466375" y="844175"/>
            <a:ext cx="3957900" cy="3032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solidFill>
                  <a:srgbClr val="42279D"/>
                </a:solidFill>
              </a:defRPr>
            </a:lvl1pPr>
            <a:lvl2pPr lvl="1" algn="r" rtl="0">
              <a:spcBef>
                <a:spcPts val="1600"/>
              </a:spcBef>
              <a:spcAft>
                <a:spcPts val="0"/>
              </a:spcAft>
              <a:buSzPts val="3500"/>
              <a:buNone/>
              <a:defRPr sz="3500"/>
            </a:lvl2pPr>
            <a:lvl3pPr lvl="2" algn="r" rtl="0">
              <a:spcBef>
                <a:spcPts val="0"/>
              </a:spcBef>
              <a:spcAft>
                <a:spcPts val="0"/>
              </a:spcAft>
              <a:buSzPts val="3500"/>
              <a:buNone/>
              <a:defRPr sz="3500"/>
            </a:lvl3pPr>
            <a:lvl4pPr lvl="3" algn="r" rtl="0">
              <a:spcBef>
                <a:spcPts val="0"/>
              </a:spcBef>
              <a:spcAft>
                <a:spcPts val="0"/>
              </a:spcAft>
              <a:buSzPts val="3500"/>
              <a:buNone/>
              <a:defRPr sz="3500"/>
            </a:lvl4pPr>
            <a:lvl5pPr lvl="4" algn="r" rtl="0">
              <a:spcBef>
                <a:spcPts val="0"/>
              </a:spcBef>
              <a:spcAft>
                <a:spcPts val="0"/>
              </a:spcAft>
              <a:buSzPts val="3500"/>
              <a:buNone/>
              <a:defRPr sz="3500"/>
            </a:lvl5pPr>
            <a:lvl6pPr lvl="5" algn="r" rtl="0">
              <a:spcBef>
                <a:spcPts val="0"/>
              </a:spcBef>
              <a:spcAft>
                <a:spcPts val="0"/>
              </a:spcAft>
              <a:buSzPts val="3500"/>
              <a:buNone/>
              <a:defRPr sz="3500"/>
            </a:lvl6pPr>
            <a:lvl7pPr lvl="6" algn="r" rtl="0">
              <a:spcBef>
                <a:spcPts val="0"/>
              </a:spcBef>
              <a:spcAft>
                <a:spcPts val="0"/>
              </a:spcAft>
              <a:buSzPts val="3500"/>
              <a:buNone/>
              <a:defRPr sz="3500"/>
            </a:lvl7pPr>
            <a:lvl8pPr lvl="7" algn="r" rtl="0">
              <a:spcBef>
                <a:spcPts val="0"/>
              </a:spcBef>
              <a:spcAft>
                <a:spcPts val="0"/>
              </a:spcAft>
              <a:buSzPts val="3500"/>
              <a:buNone/>
              <a:defRPr sz="3500"/>
            </a:lvl8pPr>
            <a:lvl9pPr lvl="8" algn="r" rtl="0">
              <a:spcBef>
                <a:spcPts val="0"/>
              </a:spcBef>
              <a:spcAft>
                <a:spcPts val="0"/>
              </a:spcAft>
              <a:buSzPts val="3500"/>
              <a:buNone/>
              <a:defRPr sz="3500"/>
            </a:lvl9pPr>
          </a:lstStyle>
          <a:p>
            <a:endParaRPr/>
          </a:p>
        </p:txBody>
      </p:sp>
      <p:sp>
        <p:nvSpPr>
          <p:cNvPr id="72" name="Google Shape;72;p14"/>
          <p:cNvSpPr txBox="1">
            <a:spLocks noGrp="1"/>
          </p:cNvSpPr>
          <p:nvPr>
            <p:ph type="subTitle" idx="1"/>
          </p:nvPr>
        </p:nvSpPr>
        <p:spPr>
          <a:xfrm>
            <a:off x="4466200" y="3935225"/>
            <a:ext cx="3913500" cy="5505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None/>
              <a:defRPr>
                <a:solidFill>
                  <a:srgbClr val="FFFFFF"/>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42279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FFFFFF"/>
              </a:buClr>
              <a:buSzPts val="3200"/>
              <a:buFont typeface="Lilita One"/>
              <a:buNone/>
              <a:defRPr sz="3200">
                <a:solidFill>
                  <a:srgbClr val="FFFFFF"/>
                </a:solidFill>
                <a:latin typeface="Lilita One"/>
                <a:ea typeface="Lilita One"/>
                <a:cs typeface="Lilita One"/>
                <a:sym typeface="Lilita One"/>
              </a:defRPr>
            </a:lvl1pPr>
            <a:lvl2pPr lvl="1" algn="ctr">
              <a:spcBef>
                <a:spcPts val="0"/>
              </a:spcBef>
              <a:spcAft>
                <a:spcPts val="0"/>
              </a:spcAft>
              <a:buClr>
                <a:srgbClr val="FFFFFF"/>
              </a:buClr>
              <a:buSzPts val="3200"/>
              <a:buFont typeface="Bubblegum Sans"/>
              <a:buNone/>
              <a:defRPr sz="3200">
                <a:solidFill>
                  <a:srgbClr val="FFFFFF"/>
                </a:solidFill>
                <a:latin typeface="Bubblegum Sans"/>
                <a:ea typeface="Bubblegum Sans"/>
                <a:cs typeface="Bubblegum Sans"/>
                <a:sym typeface="Bubblegum Sans"/>
              </a:defRPr>
            </a:lvl2pPr>
            <a:lvl3pPr lvl="2" algn="ctr">
              <a:spcBef>
                <a:spcPts val="0"/>
              </a:spcBef>
              <a:spcAft>
                <a:spcPts val="0"/>
              </a:spcAft>
              <a:buClr>
                <a:srgbClr val="FFFFFF"/>
              </a:buClr>
              <a:buSzPts val="3200"/>
              <a:buFont typeface="Bubblegum Sans"/>
              <a:buNone/>
              <a:defRPr sz="3200">
                <a:solidFill>
                  <a:srgbClr val="FFFFFF"/>
                </a:solidFill>
                <a:latin typeface="Bubblegum Sans"/>
                <a:ea typeface="Bubblegum Sans"/>
                <a:cs typeface="Bubblegum Sans"/>
                <a:sym typeface="Bubblegum Sans"/>
              </a:defRPr>
            </a:lvl3pPr>
            <a:lvl4pPr lvl="3" algn="ctr">
              <a:spcBef>
                <a:spcPts val="0"/>
              </a:spcBef>
              <a:spcAft>
                <a:spcPts val="0"/>
              </a:spcAft>
              <a:buClr>
                <a:srgbClr val="FFFFFF"/>
              </a:buClr>
              <a:buSzPts val="3200"/>
              <a:buFont typeface="Bubblegum Sans"/>
              <a:buNone/>
              <a:defRPr sz="3200">
                <a:solidFill>
                  <a:srgbClr val="FFFFFF"/>
                </a:solidFill>
                <a:latin typeface="Bubblegum Sans"/>
                <a:ea typeface="Bubblegum Sans"/>
                <a:cs typeface="Bubblegum Sans"/>
                <a:sym typeface="Bubblegum Sans"/>
              </a:defRPr>
            </a:lvl4pPr>
            <a:lvl5pPr lvl="4" algn="ctr">
              <a:spcBef>
                <a:spcPts val="0"/>
              </a:spcBef>
              <a:spcAft>
                <a:spcPts val="0"/>
              </a:spcAft>
              <a:buClr>
                <a:srgbClr val="FFFFFF"/>
              </a:buClr>
              <a:buSzPts val="3200"/>
              <a:buFont typeface="Bubblegum Sans"/>
              <a:buNone/>
              <a:defRPr sz="3200">
                <a:solidFill>
                  <a:srgbClr val="FFFFFF"/>
                </a:solidFill>
                <a:latin typeface="Bubblegum Sans"/>
                <a:ea typeface="Bubblegum Sans"/>
                <a:cs typeface="Bubblegum Sans"/>
                <a:sym typeface="Bubblegum Sans"/>
              </a:defRPr>
            </a:lvl5pPr>
            <a:lvl6pPr lvl="5" algn="ctr">
              <a:spcBef>
                <a:spcPts val="0"/>
              </a:spcBef>
              <a:spcAft>
                <a:spcPts val="0"/>
              </a:spcAft>
              <a:buClr>
                <a:srgbClr val="FFFFFF"/>
              </a:buClr>
              <a:buSzPts val="3200"/>
              <a:buFont typeface="Bubblegum Sans"/>
              <a:buNone/>
              <a:defRPr sz="3200">
                <a:solidFill>
                  <a:srgbClr val="FFFFFF"/>
                </a:solidFill>
                <a:latin typeface="Bubblegum Sans"/>
                <a:ea typeface="Bubblegum Sans"/>
                <a:cs typeface="Bubblegum Sans"/>
                <a:sym typeface="Bubblegum Sans"/>
              </a:defRPr>
            </a:lvl6pPr>
            <a:lvl7pPr lvl="6" algn="ctr">
              <a:spcBef>
                <a:spcPts val="0"/>
              </a:spcBef>
              <a:spcAft>
                <a:spcPts val="0"/>
              </a:spcAft>
              <a:buClr>
                <a:srgbClr val="FFFFFF"/>
              </a:buClr>
              <a:buSzPts val="3200"/>
              <a:buFont typeface="Bubblegum Sans"/>
              <a:buNone/>
              <a:defRPr sz="3200">
                <a:solidFill>
                  <a:srgbClr val="FFFFFF"/>
                </a:solidFill>
                <a:latin typeface="Bubblegum Sans"/>
                <a:ea typeface="Bubblegum Sans"/>
                <a:cs typeface="Bubblegum Sans"/>
                <a:sym typeface="Bubblegum Sans"/>
              </a:defRPr>
            </a:lvl7pPr>
            <a:lvl8pPr lvl="7" algn="ctr">
              <a:spcBef>
                <a:spcPts val="0"/>
              </a:spcBef>
              <a:spcAft>
                <a:spcPts val="0"/>
              </a:spcAft>
              <a:buClr>
                <a:srgbClr val="FFFFFF"/>
              </a:buClr>
              <a:buSzPts val="3200"/>
              <a:buFont typeface="Bubblegum Sans"/>
              <a:buNone/>
              <a:defRPr sz="3200">
                <a:solidFill>
                  <a:srgbClr val="FFFFFF"/>
                </a:solidFill>
                <a:latin typeface="Bubblegum Sans"/>
                <a:ea typeface="Bubblegum Sans"/>
                <a:cs typeface="Bubblegum Sans"/>
                <a:sym typeface="Bubblegum Sans"/>
              </a:defRPr>
            </a:lvl8pPr>
            <a:lvl9pPr lvl="8" algn="ctr">
              <a:spcBef>
                <a:spcPts val="0"/>
              </a:spcBef>
              <a:spcAft>
                <a:spcPts val="0"/>
              </a:spcAft>
              <a:buClr>
                <a:srgbClr val="FFFFFF"/>
              </a:buClr>
              <a:buSzPts val="3200"/>
              <a:buFont typeface="Bubblegum Sans"/>
              <a:buNone/>
              <a:defRPr sz="3200">
                <a:solidFill>
                  <a:srgbClr val="FFFFF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720000" y="1746825"/>
            <a:ext cx="7704000" cy="28221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rgbClr val="FFFFFF"/>
              </a:buClr>
              <a:buSzPts val="1600"/>
              <a:buFont typeface="Roboto Condensed"/>
              <a:buChar char="●"/>
              <a:defRPr sz="1600">
                <a:solidFill>
                  <a:srgbClr val="FFFFFF"/>
                </a:solidFill>
                <a:latin typeface="Roboto Condensed"/>
                <a:ea typeface="Roboto Condensed"/>
                <a:cs typeface="Roboto Condensed"/>
                <a:sym typeface="Roboto Condensed"/>
              </a:defRPr>
            </a:lvl1pPr>
            <a:lvl2pPr marL="914400" lvl="1" indent="-330200">
              <a:lnSpc>
                <a:spcPct val="100000"/>
              </a:lnSpc>
              <a:spcBef>
                <a:spcPts val="0"/>
              </a:spcBef>
              <a:spcAft>
                <a:spcPts val="0"/>
              </a:spcAft>
              <a:buClr>
                <a:srgbClr val="FFFFFF"/>
              </a:buClr>
              <a:buSzPts val="1600"/>
              <a:buFont typeface="Roboto Condensed"/>
              <a:buChar char="○"/>
              <a:defRPr sz="1600">
                <a:solidFill>
                  <a:srgbClr val="FFFFFF"/>
                </a:solidFill>
                <a:latin typeface="Roboto Condensed"/>
                <a:ea typeface="Roboto Condensed"/>
                <a:cs typeface="Roboto Condensed"/>
                <a:sym typeface="Roboto Condensed"/>
              </a:defRPr>
            </a:lvl2pPr>
            <a:lvl3pPr marL="1371600" lvl="2" indent="-330200">
              <a:lnSpc>
                <a:spcPct val="100000"/>
              </a:lnSpc>
              <a:spcBef>
                <a:spcPts val="0"/>
              </a:spcBef>
              <a:spcAft>
                <a:spcPts val="0"/>
              </a:spcAft>
              <a:buClr>
                <a:srgbClr val="FFFFFF"/>
              </a:buClr>
              <a:buSzPts val="1600"/>
              <a:buFont typeface="Roboto Condensed"/>
              <a:buChar char="■"/>
              <a:defRPr sz="1600">
                <a:solidFill>
                  <a:srgbClr val="FFFFFF"/>
                </a:solidFill>
                <a:latin typeface="Roboto Condensed"/>
                <a:ea typeface="Roboto Condensed"/>
                <a:cs typeface="Roboto Condensed"/>
                <a:sym typeface="Roboto Condensed"/>
              </a:defRPr>
            </a:lvl3pPr>
            <a:lvl4pPr marL="1828800" lvl="3" indent="-330200">
              <a:lnSpc>
                <a:spcPct val="100000"/>
              </a:lnSpc>
              <a:spcBef>
                <a:spcPts val="0"/>
              </a:spcBef>
              <a:spcAft>
                <a:spcPts val="0"/>
              </a:spcAft>
              <a:buClr>
                <a:srgbClr val="FFFFFF"/>
              </a:buClr>
              <a:buSzPts val="1600"/>
              <a:buFont typeface="Roboto Condensed"/>
              <a:buChar char="●"/>
              <a:defRPr sz="1600">
                <a:solidFill>
                  <a:srgbClr val="FFFFFF"/>
                </a:solidFill>
                <a:latin typeface="Roboto Condensed"/>
                <a:ea typeface="Roboto Condensed"/>
                <a:cs typeface="Roboto Condensed"/>
                <a:sym typeface="Roboto Condensed"/>
              </a:defRPr>
            </a:lvl4pPr>
            <a:lvl5pPr marL="2286000" lvl="4" indent="-330200">
              <a:lnSpc>
                <a:spcPct val="100000"/>
              </a:lnSpc>
              <a:spcBef>
                <a:spcPts val="0"/>
              </a:spcBef>
              <a:spcAft>
                <a:spcPts val="0"/>
              </a:spcAft>
              <a:buClr>
                <a:srgbClr val="FFFFFF"/>
              </a:buClr>
              <a:buSzPts val="1600"/>
              <a:buFont typeface="Roboto Condensed"/>
              <a:buChar char="○"/>
              <a:defRPr sz="1600">
                <a:solidFill>
                  <a:srgbClr val="FFFFFF"/>
                </a:solidFill>
                <a:latin typeface="Roboto Condensed"/>
                <a:ea typeface="Roboto Condensed"/>
                <a:cs typeface="Roboto Condensed"/>
                <a:sym typeface="Roboto Condensed"/>
              </a:defRPr>
            </a:lvl5pPr>
            <a:lvl6pPr marL="2743200" lvl="5" indent="-330200">
              <a:lnSpc>
                <a:spcPct val="100000"/>
              </a:lnSpc>
              <a:spcBef>
                <a:spcPts val="0"/>
              </a:spcBef>
              <a:spcAft>
                <a:spcPts val="0"/>
              </a:spcAft>
              <a:buClr>
                <a:srgbClr val="FFFFFF"/>
              </a:buClr>
              <a:buSzPts val="1600"/>
              <a:buFont typeface="Roboto Condensed"/>
              <a:buChar char="■"/>
              <a:defRPr sz="1600">
                <a:solidFill>
                  <a:srgbClr val="FFFFFF"/>
                </a:solidFill>
                <a:latin typeface="Roboto Condensed"/>
                <a:ea typeface="Roboto Condensed"/>
                <a:cs typeface="Roboto Condensed"/>
                <a:sym typeface="Roboto Condensed"/>
              </a:defRPr>
            </a:lvl6pPr>
            <a:lvl7pPr marL="3200400" lvl="6" indent="-330200">
              <a:lnSpc>
                <a:spcPct val="100000"/>
              </a:lnSpc>
              <a:spcBef>
                <a:spcPts val="0"/>
              </a:spcBef>
              <a:spcAft>
                <a:spcPts val="0"/>
              </a:spcAft>
              <a:buClr>
                <a:srgbClr val="FFFFFF"/>
              </a:buClr>
              <a:buSzPts val="1600"/>
              <a:buFont typeface="Roboto Condensed"/>
              <a:buChar char="●"/>
              <a:defRPr sz="1600">
                <a:solidFill>
                  <a:srgbClr val="FFFFFF"/>
                </a:solidFill>
                <a:latin typeface="Roboto Condensed"/>
                <a:ea typeface="Roboto Condensed"/>
                <a:cs typeface="Roboto Condensed"/>
                <a:sym typeface="Roboto Condensed"/>
              </a:defRPr>
            </a:lvl7pPr>
            <a:lvl8pPr marL="3657600" lvl="7" indent="-330200">
              <a:lnSpc>
                <a:spcPct val="100000"/>
              </a:lnSpc>
              <a:spcBef>
                <a:spcPts val="0"/>
              </a:spcBef>
              <a:spcAft>
                <a:spcPts val="0"/>
              </a:spcAft>
              <a:buClr>
                <a:srgbClr val="FFFFFF"/>
              </a:buClr>
              <a:buSzPts val="1600"/>
              <a:buFont typeface="Roboto Condensed"/>
              <a:buChar char="○"/>
              <a:defRPr sz="1600">
                <a:solidFill>
                  <a:srgbClr val="FFFFFF"/>
                </a:solidFill>
                <a:latin typeface="Roboto Condensed"/>
                <a:ea typeface="Roboto Condensed"/>
                <a:cs typeface="Roboto Condensed"/>
                <a:sym typeface="Roboto Condensed"/>
              </a:defRPr>
            </a:lvl8pPr>
            <a:lvl9pPr marL="4114800" lvl="8" indent="-330200">
              <a:lnSpc>
                <a:spcPct val="100000"/>
              </a:lnSpc>
              <a:spcBef>
                <a:spcPts val="0"/>
              </a:spcBef>
              <a:spcAft>
                <a:spcPts val="0"/>
              </a:spcAft>
              <a:buClr>
                <a:srgbClr val="FFFFFF"/>
              </a:buClr>
              <a:buSzPts val="1600"/>
              <a:buFont typeface="Roboto Condensed"/>
              <a:buChar char="■"/>
              <a:defRPr sz="1600">
                <a:solidFill>
                  <a:srgbClr val="FFFFFF"/>
                </a:solidFill>
                <a:latin typeface="Roboto Condensed"/>
                <a:ea typeface="Roboto Condensed"/>
                <a:cs typeface="Roboto Condensed"/>
                <a:sym typeface="Roboto Condense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6" r:id="rId4"/>
    <p:sldLayoutId id="2147483658" r:id="rId5"/>
    <p:sldLayoutId id="214748366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40">
          <p15:clr>
            <a:srgbClr val="EA4335"/>
          </p15:clr>
        </p15:guide>
        <p15:guide id="9" orient="horz" pos="2903">
          <p15:clr>
            <a:srgbClr val="EA4335"/>
          </p15:clr>
        </p15:guide>
        <p15:guide id="10" orient="horz" pos="32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A00"/>
        </a:solidFill>
        <a:effectLst/>
      </p:bgPr>
    </p:bg>
    <p:spTree>
      <p:nvGrpSpPr>
        <p:cNvPr id="1" name="Shape 156"/>
        <p:cNvGrpSpPr/>
        <p:nvPr/>
      </p:nvGrpSpPr>
      <p:grpSpPr>
        <a:xfrm>
          <a:off x="0" y="0"/>
          <a:ext cx="0" cy="0"/>
          <a:chOff x="0" y="0"/>
          <a:chExt cx="0" cy="0"/>
        </a:xfrm>
      </p:grpSpPr>
      <p:sp>
        <p:nvSpPr>
          <p:cNvPr id="157" name="Google Shape;157;p27"/>
          <p:cNvSpPr txBox="1">
            <a:spLocks noGrp="1"/>
          </p:cNvSpPr>
          <p:nvPr>
            <p:ph type="ctrTitle"/>
          </p:nvPr>
        </p:nvSpPr>
        <p:spPr>
          <a:xfrm>
            <a:off x="4571999" y="902775"/>
            <a:ext cx="4485795" cy="2562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200" dirty="0"/>
              <a:t>Arte</a:t>
            </a:r>
            <a:r>
              <a:rPr lang="en" dirty="0"/>
              <a:t> Abstracto </a:t>
            </a:r>
            <a:r>
              <a:rPr lang="en" sz="3600" dirty="0"/>
              <a:t>en</a:t>
            </a:r>
            <a:r>
              <a:rPr lang="en" dirty="0"/>
              <a:t> Chile</a:t>
            </a:r>
            <a:endParaRPr dirty="0"/>
          </a:p>
        </p:txBody>
      </p:sp>
      <p:pic>
        <p:nvPicPr>
          <p:cNvPr id="3" name="Imagen 2">
            <a:extLst>
              <a:ext uri="{FF2B5EF4-FFF2-40B4-BE49-F238E27FC236}">
                <a16:creationId xmlns:a16="http://schemas.microsoft.com/office/drawing/2014/main" id="{11896B0E-9CD3-412E-8AF8-25CBE244DFC4}"/>
              </a:ext>
            </a:extLst>
          </p:cNvPr>
          <p:cNvPicPr>
            <a:picLocks noChangeAspect="1"/>
          </p:cNvPicPr>
          <p:nvPr/>
        </p:nvPicPr>
        <p:blipFill>
          <a:blip r:embed="rId3">
            <a:duotone>
              <a:prstClr val="black"/>
              <a:schemeClr val="accent2">
                <a:tint val="45000"/>
                <a:satMod val="400000"/>
              </a:schemeClr>
            </a:duotone>
          </a:blip>
          <a:stretch>
            <a:fillRect/>
          </a:stretch>
        </p:blipFill>
        <p:spPr>
          <a:xfrm>
            <a:off x="316514" y="238253"/>
            <a:ext cx="4485796" cy="2657347"/>
          </a:xfrm>
          <a:prstGeom prst="rect">
            <a:avLst/>
          </a:prstGeom>
        </p:spPr>
      </p:pic>
      <p:cxnSp>
        <p:nvCxnSpPr>
          <p:cNvPr id="6" name="Conector: curvado 5">
            <a:extLst>
              <a:ext uri="{FF2B5EF4-FFF2-40B4-BE49-F238E27FC236}">
                <a16:creationId xmlns:a16="http://schemas.microsoft.com/office/drawing/2014/main" id="{816254A0-7EF8-417B-8A11-B6F7857D436C}"/>
              </a:ext>
            </a:extLst>
          </p:cNvPr>
          <p:cNvCxnSpPr>
            <a:cxnSpLocks/>
          </p:cNvCxnSpPr>
          <p:nvPr/>
        </p:nvCxnSpPr>
        <p:spPr>
          <a:xfrm>
            <a:off x="1571625" y="2657475"/>
            <a:ext cx="6057900" cy="807300"/>
          </a:xfrm>
          <a:prstGeom prst="curvedConnector3">
            <a:avLst>
              <a:gd name="adj1" fmla="val 45754"/>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3C5CF897-0939-4C9E-9179-6E0106264603}"/>
              </a:ext>
            </a:extLst>
          </p:cNvPr>
          <p:cNvSpPr txBox="1"/>
          <p:nvPr/>
        </p:nvSpPr>
        <p:spPr>
          <a:xfrm>
            <a:off x="5000625" y="4438650"/>
            <a:ext cx="4057169" cy="523220"/>
          </a:xfrm>
          <a:prstGeom prst="rect">
            <a:avLst/>
          </a:prstGeom>
          <a:noFill/>
        </p:spPr>
        <p:txBody>
          <a:bodyPr wrap="square" rtlCol="0">
            <a:spAutoFit/>
          </a:bodyPr>
          <a:lstStyle/>
          <a:p>
            <a:r>
              <a:rPr lang="es-CL" dirty="0">
                <a:solidFill>
                  <a:schemeClr val="bg1">
                    <a:lumMod val="20000"/>
                    <a:lumOff val="80000"/>
                  </a:schemeClr>
                </a:solidFill>
              </a:rPr>
              <a:t>Imágenes en</a:t>
            </a:r>
          </a:p>
          <a:p>
            <a:r>
              <a:rPr lang="es-CL" dirty="0">
                <a:solidFill>
                  <a:schemeClr val="bg1">
                    <a:lumMod val="20000"/>
                    <a:lumOff val="80000"/>
                  </a:schemeClr>
                </a:solidFill>
              </a:rPr>
              <a:t>http://www.artistasvisualeschilenos.cl/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ctrTitle"/>
          </p:nvPr>
        </p:nvSpPr>
        <p:spPr>
          <a:xfrm>
            <a:off x="4600575" y="-75975"/>
            <a:ext cx="3852000" cy="2562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1200" dirty="0"/>
              <a:t>Arte </a:t>
            </a:r>
            <a:r>
              <a:rPr lang="en" sz="4400" dirty="0"/>
              <a:t>Abstracto</a:t>
            </a:r>
            <a:r>
              <a:rPr lang="en" sz="1200" dirty="0"/>
              <a:t> en Chile</a:t>
            </a:r>
            <a:endParaRPr sz="1200" dirty="0"/>
          </a:p>
        </p:txBody>
      </p:sp>
      <p:pic>
        <p:nvPicPr>
          <p:cNvPr id="3" name="Imagen 2">
            <a:extLst>
              <a:ext uri="{FF2B5EF4-FFF2-40B4-BE49-F238E27FC236}">
                <a16:creationId xmlns:a16="http://schemas.microsoft.com/office/drawing/2014/main" id="{11896B0E-9CD3-412E-8AF8-25CBE244DFC4}"/>
              </a:ext>
            </a:extLst>
          </p:cNvPr>
          <p:cNvPicPr>
            <a:picLocks noChangeAspect="1"/>
          </p:cNvPicPr>
          <p:nvPr/>
        </p:nvPicPr>
        <p:blipFill>
          <a:blip r:embed="rId3">
            <a:duotone>
              <a:prstClr val="black"/>
              <a:schemeClr val="accent2">
                <a:tint val="45000"/>
                <a:satMod val="400000"/>
              </a:schemeClr>
            </a:duotone>
          </a:blip>
          <a:stretch>
            <a:fillRect/>
          </a:stretch>
        </p:blipFill>
        <p:spPr>
          <a:xfrm>
            <a:off x="316514" y="238253"/>
            <a:ext cx="4485796" cy="2657347"/>
          </a:xfrm>
          <a:prstGeom prst="rect">
            <a:avLst/>
          </a:prstGeom>
        </p:spPr>
      </p:pic>
      <p:cxnSp>
        <p:nvCxnSpPr>
          <p:cNvPr id="6" name="Conector: curvado 5">
            <a:extLst>
              <a:ext uri="{FF2B5EF4-FFF2-40B4-BE49-F238E27FC236}">
                <a16:creationId xmlns:a16="http://schemas.microsoft.com/office/drawing/2014/main" id="{816254A0-7EF8-417B-8A11-B6F7857D436C}"/>
              </a:ext>
            </a:extLst>
          </p:cNvPr>
          <p:cNvCxnSpPr>
            <a:cxnSpLocks/>
          </p:cNvCxnSpPr>
          <p:nvPr/>
        </p:nvCxnSpPr>
        <p:spPr>
          <a:xfrm>
            <a:off x="1571625" y="2657475"/>
            <a:ext cx="6057900" cy="807300"/>
          </a:xfrm>
          <a:prstGeom prst="curvedConnector3">
            <a:avLst>
              <a:gd name="adj1" fmla="val 45754"/>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B3B7AD33-50B2-4EAD-88A9-287EC14480CF}"/>
              </a:ext>
            </a:extLst>
          </p:cNvPr>
          <p:cNvSpPr txBox="1"/>
          <p:nvPr/>
        </p:nvSpPr>
        <p:spPr>
          <a:xfrm>
            <a:off x="6663349" y="4166583"/>
            <a:ext cx="2390115" cy="900246"/>
          </a:xfrm>
          <a:prstGeom prst="rect">
            <a:avLst/>
          </a:prstGeom>
          <a:noFill/>
        </p:spPr>
        <p:txBody>
          <a:bodyPr wrap="square" rtlCol="0">
            <a:spAutoFit/>
          </a:bodyPr>
          <a:lstStyle/>
          <a:p>
            <a:r>
              <a:rPr lang="es-CL" sz="1050" dirty="0">
                <a:solidFill>
                  <a:schemeClr val="accent1"/>
                </a:solidFill>
              </a:rPr>
              <a:t>Imágenes en: </a:t>
            </a:r>
          </a:p>
          <a:p>
            <a:r>
              <a:rPr lang="es-CL" sz="1050" dirty="0">
                <a:solidFill>
                  <a:schemeClr val="accent1"/>
                </a:solidFill>
              </a:rPr>
              <a:t>Wikimedia.org</a:t>
            </a:r>
          </a:p>
          <a:p>
            <a:r>
              <a:rPr lang="es-CL" sz="1050" dirty="0">
                <a:solidFill>
                  <a:schemeClr val="accent1"/>
                </a:solidFill>
              </a:rPr>
              <a:t>Museo Nacional de Bellas Artes</a:t>
            </a:r>
          </a:p>
          <a:p>
            <a:r>
              <a:rPr lang="es-CL" sz="1050" dirty="0">
                <a:solidFill>
                  <a:schemeClr val="accent1"/>
                </a:solidFill>
              </a:rPr>
              <a:t>Artistasvisualeschilenos.cl</a:t>
            </a:r>
          </a:p>
          <a:p>
            <a:r>
              <a:rPr lang="es-CL" sz="1050" dirty="0">
                <a:solidFill>
                  <a:schemeClr val="accent1"/>
                </a:solidFill>
              </a:rPr>
              <a:t>Educarchile.cl</a:t>
            </a:r>
          </a:p>
        </p:txBody>
      </p:sp>
    </p:spTree>
    <p:extLst>
      <p:ext uri="{BB962C8B-B14F-4D97-AF65-F5344CB8AC3E}">
        <p14:creationId xmlns:p14="http://schemas.microsoft.com/office/powerpoint/2010/main" val="201928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83236" y="277872"/>
            <a:ext cx="312460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Elsa Bolívar</a:t>
            </a:r>
            <a:endParaRPr dirty="0"/>
          </a:p>
        </p:txBody>
      </p:sp>
      <p:sp>
        <p:nvSpPr>
          <p:cNvPr id="205" name="Google Shape;205;p28"/>
          <p:cNvSpPr/>
          <p:nvPr/>
        </p:nvSpPr>
        <p:spPr>
          <a:xfrm>
            <a:off x="-145250" y="-373850"/>
            <a:ext cx="1915875" cy="1081375"/>
          </a:xfrm>
          <a:custGeom>
            <a:avLst/>
            <a:gdLst/>
            <a:ahLst/>
            <a:cxnLst/>
            <a:rect l="l" t="t" r="r" b="b"/>
            <a:pathLst>
              <a:path w="76635" h="43255" extrusionOk="0">
                <a:moveTo>
                  <a:pt x="0" y="10011"/>
                </a:moveTo>
                <a:cubicBezTo>
                  <a:pt x="6271" y="15534"/>
                  <a:pt x="24855" y="44820"/>
                  <a:pt x="37627" y="43151"/>
                </a:cubicBezTo>
                <a:cubicBezTo>
                  <a:pt x="50400" y="41483"/>
                  <a:pt x="70134" y="7192"/>
                  <a:pt x="76635" y="0"/>
                </a:cubicBezTo>
              </a:path>
            </a:pathLst>
          </a:custGeom>
          <a:noFill/>
          <a:ln w="19050" cap="flat" cmpd="sng">
            <a:solidFill>
              <a:srgbClr val="FFFFFF"/>
            </a:solidFill>
            <a:prstDash val="dot"/>
            <a:round/>
            <a:headEnd type="none" w="med" len="med"/>
            <a:tailEnd type="none" w="med" len="med"/>
          </a:ln>
        </p:spPr>
      </p:sp>
      <p:sp>
        <p:nvSpPr>
          <p:cNvPr id="212" name="Google Shape;212;p28"/>
          <p:cNvSpPr/>
          <p:nvPr/>
        </p:nvSpPr>
        <p:spPr>
          <a:xfrm>
            <a:off x="6187800" y="-664763"/>
            <a:ext cx="3124600" cy="1823200"/>
          </a:xfrm>
          <a:custGeom>
            <a:avLst/>
            <a:gdLst/>
            <a:ahLst/>
            <a:cxnLst/>
            <a:rect l="l" t="t" r="r" b="b"/>
            <a:pathLst>
              <a:path w="124984" h="72928" extrusionOk="0">
                <a:moveTo>
                  <a:pt x="0" y="5801"/>
                </a:moveTo>
                <a:cubicBezTo>
                  <a:pt x="5984" y="5629"/>
                  <a:pt x="20827" y="-6338"/>
                  <a:pt x="35901" y="4766"/>
                </a:cubicBezTo>
                <a:cubicBezTo>
                  <a:pt x="50975" y="15870"/>
                  <a:pt x="76060" y="67247"/>
                  <a:pt x="90443" y="72425"/>
                </a:cubicBezTo>
                <a:cubicBezTo>
                  <a:pt x="104826" y="77603"/>
                  <a:pt x="116735" y="40379"/>
                  <a:pt x="122201" y="35834"/>
                </a:cubicBezTo>
                <a:cubicBezTo>
                  <a:pt x="127667" y="31289"/>
                  <a:pt x="123064" y="43601"/>
                  <a:pt x="123237" y="45154"/>
                </a:cubicBezTo>
              </a:path>
            </a:pathLst>
          </a:custGeom>
          <a:noFill/>
          <a:ln w="19050" cap="flat" cmpd="sng">
            <a:solidFill>
              <a:srgbClr val="FFFFFF"/>
            </a:solidFill>
            <a:prstDash val="dot"/>
            <a:round/>
            <a:headEnd type="none" w="med" len="med"/>
            <a:tailEnd type="none" w="med" len="med"/>
          </a:ln>
        </p:spPr>
      </p:sp>
      <p:pic>
        <p:nvPicPr>
          <p:cNvPr id="3" name="Imagen 2">
            <a:extLst>
              <a:ext uri="{FF2B5EF4-FFF2-40B4-BE49-F238E27FC236}">
                <a16:creationId xmlns:a16="http://schemas.microsoft.com/office/drawing/2014/main" id="{ADCFA537-A2C5-4DA3-958F-367BDCF2B9F8}"/>
              </a:ext>
            </a:extLst>
          </p:cNvPr>
          <p:cNvPicPr>
            <a:picLocks noChangeAspect="1"/>
          </p:cNvPicPr>
          <p:nvPr/>
        </p:nvPicPr>
        <p:blipFill rotWithShape="1">
          <a:blip r:embed="rId3"/>
          <a:srcRect l="32329" t="17477" r="33366" b="18615"/>
          <a:stretch/>
        </p:blipFill>
        <p:spPr>
          <a:xfrm>
            <a:off x="5936163" y="1598517"/>
            <a:ext cx="3124601" cy="3102300"/>
          </a:xfrm>
          <a:prstGeom prst="rect">
            <a:avLst/>
          </a:prstGeom>
        </p:spPr>
      </p:pic>
      <p:pic>
        <p:nvPicPr>
          <p:cNvPr id="7" name="Imagen 6">
            <a:extLst>
              <a:ext uri="{FF2B5EF4-FFF2-40B4-BE49-F238E27FC236}">
                <a16:creationId xmlns:a16="http://schemas.microsoft.com/office/drawing/2014/main" id="{F35B7BA4-5286-4C98-939F-0D65FFF524E2}"/>
              </a:ext>
            </a:extLst>
          </p:cNvPr>
          <p:cNvPicPr>
            <a:picLocks noChangeAspect="1"/>
          </p:cNvPicPr>
          <p:nvPr/>
        </p:nvPicPr>
        <p:blipFill rotWithShape="1">
          <a:blip r:embed="rId4"/>
          <a:srcRect l="39048" t="17477" r="40000" b="18057"/>
          <a:stretch/>
        </p:blipFill>
        <p:spPr>
          <a:xfrm>
            <a:off x="3648297" y="1158437"/>
            <a:ext cx="2160319" cy="3542380"/>
          </a:xfrm>
          <a:prstGeom prst="rect">
            <a:avLst/>
          </a:prstGeom>
        </p:spPr>
      </p:pic>
      <p:pic>
        <p:nvPicPr>
          <p:cNvPr id="9" name="Imagen 8">
            <a:extLst>
              <a:ext uri="{FF2B5EF4-FFF2-40B4-BE49-F238E27FC236}">
                <a16:creationId xmlns:a16="http://schemas.microsoft.com/office/drawing/2014/main" id="{ABCE7D3A-E0BB-4CCE-98DA-B2DCD4BF51DD}"/>
              </a:ext>
            </a:extLst>
          </p:cNvPr>
          <p:cNvPicPr>
            <a:picLocks noChangeAspect="1"/>
          </p:cNvPicPr>
          <p:nvPr/>
        </p:nvPicPr>
        <p:blipFill rotWithShape="1">
          <a:blip r:embed="rId5"/>
          <a:srcRect l="27525" t="17476" r="28713" b="25304"/>
          <a:stretch/>
        </p:blipFill>
        <p:spPr>
          <a:xfrm>
            <a:off x="83236" y="2305446"/>
            <a:ext cx="3437514" cy="2395371"/>
          </a:xfrm>
          <a:prstGeom prst="rect">
            <a:avLst/>
          </a:prstGeom>
        </p:spPr>
      </p:pic>
      <p:sp>
        <p:nvSpPr>
          <p:cNvPr id="10" name="CuadroTexto 9">
            <a:extLst>
              <a:ext uri="{FF2B5EF4-FFF2-40B4-BE49-F238E27FC236}">
                <a16:creationId xmlns:a16="http://schemas.microsoft.com/office/drawing/2014/main" id="{7CEB7FC9-6B54-49A1-BE84-9F99A763C1A8}"/>
              </a:ext>
            </a:extLst>
          </p:cNvPr>
          <p:cNvSpPr txBox="1"/>
          <p:nvPr/>
        </p:nvSpPr>
        <p:spPr>
          <a:xfrm>
            <a:off x="83236" y="4816444"/>
            <a:ext cx="3437514" cy="307777"/>
          </a:xfrm>
          <a:prstGeom prst="rect">
            <a:avLst/>
          </a:prstGeom>
          <a:noFill/>
        </p:spPr>
        <p:txBody>
          <a:bodyPr wrap="square" rtlCol="0">
            <a:spAutoFit/>
          </a:bodyPr>
          <a:lstStyle/>
          <a:p>
            <a:pPr algn="ctr"/>
            <a:r>
              <a:rPr lang="es-CL" dirty="0">
                <a:solidFill>
                  <a:schemeClr val="bg1">
                    <a:lumMod val="20000"/>
                    <a:lumOff val="80000"/>
                  </a:schemeClr>
                </a:solidFill>
              </a:rPr>
              <a:t>Paisaje urbano</a:t>
            </a:r>
          </a:p>
        </p:txBody>
      </p:sp>
      <p:sp>
        <p:nvSpPr>
          <p:cNvPr id="13" name="CuadroTexto 12">
            <a:extLst>
              <a:ext uri="{FF2B5EF4-FFF2-40B4-BE49-F238E27FC236}">
                <a16:creationId xmlns:a16="http://schemas.microsoft.com/office/drawing/2014/main" id="{C7DF1418-CCBC-4D97-A8AD-22345F9A1501}"/>
              </a:ext>
            </a:extLst>
          </p:cNvPr>
          <p:cNvSpPr txBox="1"/>
          <p:nvPr/>
        </p:nvSpPr>
        <p:spPr>
          <a:xfrm>
            <a:off x="3648297" y="4789284"/>
            <a:ext cx="2160319" cy="307777"/>
          </a:xfrm>
          <a:prstGeom prst="rect">
            <a:avLst/>
          </a:prstGeom>
          <a:noFill/>
        </p:spPr>
        <p:txBody>
          <a:bodyPr wrap="square" rtlCol="0">
            <a:spAutoFit/>
          </a:bodyPr>
          <a:lstStyle/>
          <a:p>
            <a:pPr algn="ctr"/>
            <a:r>
              <a:rPr lang="es-CL" dirty="0">
                <a:solidFill>
                  <a:schemeClr val="bg1">
                    <a:lumMod val="20000"/>
                    <a:lumOff val="80000"/>
                  </a:schemeClr>
                </a:solidFill>
              </a:rPr>
              <a:t>Esquema sin objeto</a:t>
            </a:r>
          </a:p>
        </p:txBody>
      </p:sp>
      <p:sp>
        <p:nvSpPr>
          <p:cNvPr id="14" name="CuadroTexto 13">
            <a:extLst>
              <a:ext uri="{FF2B5EF4-FFF2-40B4-BE49-F238E27FC236}">
                <a16:creationId xmlns:a16="http://schemas.microsoft.com/office/drawing/2014/main" id="{982B57D5-7983-4BE3-B32C-B4584DA8BC2D}"/>
              </a:ext>
            </a:extLst>
          </p:cNvPr>
          <p:cNvSpPr txBox="1"/>
          <p:nvPr/>
        </p:nvSpPr>
        <p:spPr>
          <a:xfrm>
            <a:off x="5936163" y="4816444"/>
            <a:ext cx="3124601" cy="307777"/>
          </a:xfrm>
          <a:prstGeom prst="rect">
            <a:avLst/>
          </a:prstGeom>
          <a:noFill/>
        </p:spPr>
        <p:txBody>
          <a:bodyPr wrap="square" rtlCol="0">
            <a:spAutoFit/>
          </a:bodyPr>
          <a:lstStyle/>
          <a:p>
            <a:pPr algn="ctr"/>
            <a:r>
              <a:rPr lang="es-CL" dirty="0">
                <a:solidFill>
                  <a:schemeClr val="bg1">
                    <a:lumMod val="20000"/>
                    <a:lumOff val="80000"/>
                  </a:schemeClr>
                </a:solidFill>
              </a:rPr>
              <a:t>Alianza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1491CB2-73E1-416A-A266-6460C49DB832}"/>
              </a:ext>
            </a:extLst>
          </p:cNvPr>
          <p:cNvSpPr txBox="1"/>
          <p:nvPr/>
        </p:nvSpPr>
        <p:spPr>
          <a:xfrm>
            <a:off x="6468834" y="380246"/>
            <a:ext cx="2604902" cy="461665"/>
          </a:xfrm>
          <a:prstGeom prst="rect">
            <a:avLst/>
          </a:prstGeom>
          <a:noFill/>
        </p:spPr>
        <p:txBody>
          <a:bodyPr wrap="square" rtlCol="0">
            <a:spAutoFit/>
          </a:bodyPr>
          <a:lstStyle/>
          <a:p>
            <a:r>
              <a:rPr lang="es-CL" sz="2400" b="1" dirty="0">
                <a:solidFill>
                  <a:schemeClr val="bg2"/>
                </a:solidFill>
                <a:latin typeface="Lilita One" panose="020B0604020202020204" charset="0"/>
              </a:rPr>
              <a:t>Matilde Pérez</a:t>
            </a:r>
          </a:p>
        </p:txBody>
      </p:sp>
      <p:pic>
        <p:nvPicPr>
          <p:cNvPr id="8" name="Imagen 7">
            <a:extLst>
              <a:ext uri="{FF2B5EF4-FFF2-40B4-BE49-F238E27FC236}">
                <a16:creationId xmlns:a16="http://schemas.microsoft.com/office/drawing/2014/main" id="{778FB59B-165E-4090-8A9B-4AE6086801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230" y="1166974"/>
            <a:ext cx="2604902" cy="3788950"/>
          </a:xfrm>
          <a:prstGeom prst="rect">
            <a:avLst/>
          </a:prstGeom>
        </p:spPr>
      </p:pic>
      <p:pic>
        <p:nvPicPr>
          <p:cNvPr id="12" name="Imagen 11">
            <a:extLst>
              <a:ext uri="{FF2B5EF4-FFF2-40B4-BE49-F238E27FC236}">
                <a16:creationId xmlns:a16="http://schemas.microsoft.com/office/drawing/2014/main" id="{30E7A617-E6C1-4DAE-AB2C-E42F6B16BE57}"/>
              </a:ext>
            </a:extLst>
          </p:cNvPr>
          <p:cNvPicPr>
            <a:picLocks noChangeAspect="1"/>
          </p:cNvPicPr>
          <p:nvPr/>
        </p:nvPicPr>
        <p:blipFill rotWithShape="1">
          <a:blip r:embed="rId4"/>
          <a:srcRect l="32080" t="16177" r="32970" b="16942"/>
          <a:stretch/>
        </p:blipFill>
        <p:spPr>
          <a:xfrm>
            <a:off x="2931167" y="232080"/>
            <a:ext cx="3087994" cy="3149229"/>
          </a:xfrm>
          <a:prstGeom prst="rect">
            <a:avLst/>
          </a:prstGeom>
        </p:spPr>
      </p:pic>
      <p:pic>
        <p:nvPicPr>
          <p:cNvPr id="14" name="Imagen 13">
            <a:extLst>
              <a:ext uri="{FF2B5EF4-FFF2-40B4-BE49-F238E27FC236}">
                <a16:creationId xmlns:a16="http://schemas.microsoft.com/office/drawing/2014/main" id="{74CF6F66-5F0F-4C5D-832A-B4BDCEDD23E6}"/>
              </a:ext>
            </a:extLst>
          </p:cNvPr>
          <p:cNvPicPr>
            <a:picLocks noChangeAspect="1"/>
          </p:cNvPicPr>
          <p:nvPr/>
        </p:nvPicPr>
        <p:blipFill rotWithShape="1">
          <a:blip r:embed="rId5"/>
          <a:srcRect l="27228" t="16548" r="28218" b="21030"/>
          <a:stretch/>
        </p:blipFill>
        <p:spPr>
          <a:xfrm>
            <a:off x="6115196" y="2746879"/>
            <a:ext cx="2958540" cy="2209045"/>
          </a:xfrm>
          <a:prstGeom prst="rect">
            <a:avLst/>
          </a:prstGeom>
        </p:spPr>
      </p:pic>
      <p:sp>
        <p:nvSpPr>
          <p:cNvPr id="15" name="CuadroTexto 14">
            <a:extLst>
              <a:ext uri="{FF2B5EF4-FFF2-40B4-BE49-F238E27FC236}">
                <a16:creationId xmlns:a16="http://schemas.microsoft.com/office/drawing/2014/main" id="{399EB44B-0F5D-4A6B-BE60-0514359735EF}"/>
              </a:ext>
            </a:extLst>
          </p:cNvPr>
          <p:cNvSpPr txBox="1"/>
          <p:nvPr/>
        </p:nvSpPr>
        <p:spPr>
          <a:xfrm>
            <a:off x="230230" y="642796"/>
            <a:ext cx="2604902" cy="307777"/>
          </a:xfrm>
          <a:prstGeom prst="rect">
            <a:avLst/>
          </a:prstGeom>
          <a:noFill/>
        </p:spPr>
        <p:txBody>
          <a:bodyPr wrap="square" rtlCol="0">
            <a:spAutoFit/>
          </a:bodyPr>
          <a:lstStyle/>
          <a:p>
            <a:pPr algn="ctr"/>
            <a:r>
              <a:rPr lang="es-CL" dirty="0">
                <a:solidFill>
                  <a:schemeClr val="bg2"/>
                </a:solidFill>
              </a:rPr>
              <a:t>Vertical II</a:t>
            </a:r>
          </a:p>
        </p:txBody>
      </p:sp>
      <p:sp>
        <p:nvSpPr>
          <p:cNvPr id="16" name="CuadroTexto 15">
            <a:extLst>
              <a:ext uri="{FF2B5EF4-FFF2-40B4-BE49-F238E27FC236}">
                <a16:creationId xmlns:a16="http://schemas.microsoft.com/office/drawing/2014/main" id="{1E4B6D0E-6980-4AA7-BFE6-995E6FF057DA}"/>
              </a:ext>
            </a:extLst>
          </p:cNvPr>
          <p:cNvSpPr txBox="1"/>
          <p:nvPr/>
        </p:nvSpPr>
        <p:spPr>
          <a:xfrm>
            <a:off x="2931167" y="3476531"/>
            <a:ext cx="3087994" cy="307777"/>
          </a:xfrm>
          <a:prstGeom prst="rect">
            <a:avLst/>
          </a:prstGeom>
          <a:noFill/>
        </p:spPr>
        <p:txBody>
          <a:bodyPr wrap="square" rtlCol="0">
            <a:spAutoFit/>
          </a:bodyPr>
          <a:lstStyle/>
          <a:p>
            <a:pPr algn="ctr"/>
            <a:r>
              <a:rPr lang="es-CL" dirty="0">
                <a:solidFill>
                  <a:schemeClr val="bg2"/>
                </a:solidFill>
              </a:rPr>
              <a:t>Sin título</a:t>
            </a:r>
          </a:p>
        </p:txBody>
      </p:sp>
      <p:pic>
        <p:nvPicPr>
          <p:cNvPr id="18" name="Imagen 17">
            <a:extLst>
              <a:ext uri="{FF2B5EF4-FFF2-40B4-BE49-F238E27FC236}">
                <a16:creationId xmlns:a16="http://schemas.microsoft.com/office/drawing/2014/main" id="{19E65E29-7D10-4FF3-8C99-93A196D7BCF1}"/>
              </a:ext>
            </a:extLst>
          </p:cNvPr>
          <p:cNvPicPr>
            <a:picLocks noChangeAspect="1"/>
          </p:cNvPicPr>
          <p:nvPr/>
        </p:nvPicPr>
        <p:blipFill>
          <a:blip r:embed="rId6"/>
          <a:stretch>
            <a:fillRect/>
          </a:stretch>
        </p:blipFill>
        <p:spPr>
          <a:xfrm>
            <a:off x="5988893" y="2377775"/>
            <a:ext cx="3084843" cy="377985"/>
          </a:xfrm>
          <a:prstGeom prst="rect">
            <a:avLst/>
          </a:prstGeom>
        </p:spPr>
      </p:pic>
    </p:spTree>
    <p:extLst>
      <p:ext uri="{BB962C8B-B14F-4D97-AF65-F5344CB8AC3E}">
        <p14:creationId xmlns:p14="http://schemas.microsoft.com/office/powerpoint/2010/main" val="418203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A00"/>
        </a:solidFill>
        <a:effectLst/>
      </p:bgPr>
    </p:bg>
    <p:spTree>
      <p:nvGrpSpPr>
        <p:cNvPr id="1" name="Shape 339"/>
        <p:cNvGrpSpPr/>
        <p:nvPr/>
      </p:nvGrpSpPr>
      <p:grpSpPr>
        <a:xfrm>
          <a:off x="0" y="0"/>
          <a:ext cx="0" cy="0"/>
          <a:chOff x="0" y="0"/>
          <a:chExt cx="0" cy="0"/>
        </a:xfrm>
      </p:grpSpPr>
      <p:sp>
        <p:nvSpPr>
          <p:cNvPr id="340" name="Google Shape;340;p31"/>
          <p:cNvSpPr/>
          <p:nvPr/>
        </p:nvSpPr>
        <p:spPr>
          <a:xfrm>
            <a:off x="3496925" y="-461225"/>
            <a:ext cx="5791200" cy="5410200"/>
          </a:xfrm>
          <a:prstGeom prst="arc">
            <a:avLst>
              <a:gd name="adj1" fmla="val 16200000"/>
              <a:gd name="adj2" fmla="val 188"/>
            </a:avLst>
          </a:prstGeom>
          <a:noFill/>
          <a:ln w="2857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1"/>
          <p:cNvSpPr/>
          <p:nvPr/>
        </p:nvSpPr>
        <p:spPr>
          <a:xfrm>
            <a:off x="-1649050" y="2602199"/>
            <a:ext cx="7081868" cy="3924685"/>
          </a:xfrm>
          <a:custGeom>
            <a:avLst/>
            <a:gdLst/>
            <a:ahLst/>
            <a:cxnLst/>
            <a:rect l="l" t="t" r="r" b="b"/>
            <a:pathLst>
              <a:path w="58085" h="32190" extrusionOk="0">
                <a:moveTo>
                  <a:pt x="35212" y="0"/>
                </a:moveTo>
                <a:cubicBezTo>
                  <a:pt x="34041" y="0"/>
                  <a:pt x="32866" y="67"/>
                  <a:pt x="31697" y="204"/>
                </a:cubicBezTo>
                <a:cubicBezTo>
                  <a:pt x="26107" y="853"/>
                  <a:pt x="21328" y="3003"/>
                  <a:pt x="18228" y="6253"/>
                </a:cubicBezTo>
                <a:lnTo>
                  <a:pt x="50" y="25311"/>
                </a:lnTo>
                <a:cubicBezTo>
                  <a:pt x="1" y="25361"/>
                  <a:pt x="1" y="25451"/>
                  <a:pt x="61" y="25501"/>
                </a:cubicBezTo>
                <a:cubicBezTo>
                  <a:pt x="84" y="25525"/>
                  <a:pt x="117" y="25537"/>
                  <a:pt x="150" y="25537"/>
                </a:cubicBezTo>
                <a:cubicBezTo>
                  <a:pt x="187" y="25537"/>
                  <a:pt x="224" y="25522"/>
                  <a:pt x="250" y="25490"/>
                </a:cubicBezTo>
                <a:lnTo>
                  <a:pt x="18419" y="6443"/>
                </a:lnTo>
                <a:cubicBezTo>
                  <a:pt x="22257" y="2416"/>
                  <a:pt x="28606" y="271"/>
                  <a:pt x="35198" y="271"/>
                </a:cubicBezTo>
                <a:cubicBezTo>
                  <a:pt x="39460" y="271"/>
                  <a:pt x="43824" y="1168"/>
                  <a:pt x="47676" y="3033"/>
                </a:cubicBezTo>
                <a:cubicBezTo>
                  <a:pt x="52935" y="5573"/>
                  <a:pt x="56395" y="9532"/>
                  <a:pt x="57184" y="13882"/>
                </a:cubicBezTo>
                <a:cubicBezTo>
                  <a:pt x="57804" y="17311"/>
                  <a:pt x="56675" y="20751"/>
                  <a:pt x="53995" y="23561"/>
                </a:cubicBezTo>
                <a:lnTo>
                  <a:pt x="45985" y="31960"/>
                </a:lnTo>
                <a:cubicBezTo>
                  <a:pt x="45936" y="32010"/>
                  <a:pt x="45936" y="32100"/>
                  <a:pt x="45996" y="32150"/>
                </a:cubicBezTo>
                <a:cubicBezTo>
                  <a:pt x="46016" y="32170"/>
                  <a:pt x="46056" y="32190"/>
                  <a:pt x="46085" y="32190"/>
                </a:cubicBezTo>
                <a:cubicBezTo>
                  <a:pt x="46116" y="32190"/>
                  <a:pt x="46156" y="32170"/>
                  <a:pt x="46185" y="32140"/>
                </a:cubicBezTo>
                <a:lnTo>
                  <a:pt x="54184" y="23751"/>
                </a:lnTo>
                <a:cubicBezTo>
                  <a:pt x="56924" y="20871"/>
                  <a:pt x="58084" y="17351"/>
                  <a:pt x="57444" y="13832"/>
                </a:cubicBezTo>
                <a:cubicBezTo>
                  <a:pt x="56644" y="9392"/>
                  <a:pt x="53125" y="5373"/>
                  <a:pt x="47796" y="2793"/>
                </a:cubicBezTo>
                <a:cubicBezTo>
                  <a:pt x="44001" y="959"/>
                  <a:pt x="39632" y="0"/>
                  <a:pt x="35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1893679" y="2835926"/>
            <a:ext cx="2830919" cy="1944054"/>
          </a:xfrm>
          <a:custGeom>
            <a:avLst/>
            <a:gdLst/>
            <a:ahLst/>
            <a:cxnLst/>
            <a:rect l="l" t="t" r="r" b="b"/>
            <a:pathLst>
              <a:path w="23219" h="15945" extrusionOk="0">
                <a:moveTo>
                  <a:pt x="11069" y="266"/>
                </a:moveTo>
                <a:cubicBezTo>
                  <a:pt x="13309" y="266"/>
                  <a:pt x="15608" y="736"/>
                  <a:pt x="17628" y="1716"/>
                </a:cubicBezTo>
                <a:cubicBezTo>
                  <a:pt x="20388" y="3046"/>
                  <a:pt x="22198" y="5115"/>
                  <a:pt x="22608" y="7395"/>
                </a:cubicBezTo>
                <a:cubicBezTo>
                  <a:pt x="22938" y="9185"/>
                  <a:pt x="22348" y="10975"/>
                  <a:pt x="20948" y="12445"/>
                </a:cubicBezTo>
                <a:cubicBezTo>
                  <a:pt x="18928" y="14554"/>
                  <a:pt x="15599" y="15685"/>
                  <a:pt x="12149" y="15685"/>
                </a:cubicBezTo>
                <a:cubicBezTo>
                  <a:pt x="9909" y="15685"/>
                  <a:pt x="7609" y="15205"/>
                  <a:pt x="5580" y="14225"/>
                </a:cubicBezTo>
                <a:cubicBezTo>
                  <a:pt x="2830" y="12895"/>
                  <a:pt x="1010" y="10825"/>
                  <a:pt x="600" y="8555"/>
                </a:cubicBezTo>
                <a:cubicBezTo>
                  <a:pt x="281" y="6766"/>
                  <a:pt x="870" y="4966"/>
                  <a:pt x="2270" y="3496"/>
                </a:cubicBezTo>
                <a:cubicBezTo>
                  <a:pt x="4280" y="1386"/>
                  <a:pt x="7609" y="266"/>
                  <a:pt x="11069" y="266"/>
                </a:cubicBezTo>
                <a:close/>
                <a:moveTo>
                  <a:pt x="11078" y="1"/>
                </a:moveTo>
                <a:cubicBezTo>
                  <a:pt x="7544" y="1"/>
                  <a:pt x="4136" y="1152"/>
                  <a:pt x="2070" y="3316"/>
                </a:cubicBezTo>
                <a:cubicBezTo>
                  <a:pt x="610" y="4846"/>
                  <a:pt x="1" y="6726"/>
                  <a:pt x="341" y="8605"/>
                </a:cubicBezTo>
                <a:cubicBezTo>
                  <a:pt x="770" y="10965"/>
                  <a:pt x="2640" y="13095"/>
                  <a:pt x="5470" y="14474"/>
                </a:cubicBezTo>
                <a:cubicBezTo>
                  <a:pt x="7529" y="15465"/>
                  <a:pt x="9859" y="15945"/>
                  <a:pt x="12139" y="15945"/>
                </a:cubicBezTo>
                <a:cubicBezTo>
                  <a:pt x="15668" y="15945"/>
                  <a:pt x="19078" y="14794"/>
                  <a:pt x="21138" y="12635"/>
                </a:cubicBezTo>
                <a:cubicBezTo>
                  <a:pt x="22598" y="11095"/>
                  <a:pt x="23218" y="9225"/>
                  <a:pt x="22878" y="7346"/>
                </a:cubicBezTo>
                <a:cubicBezTo>
                  <a:pt x="22448" y="4986"/>
                  <a:pt x="20578" y="2846"/>
                  <a:pt x="17748" y="1476"/>
                </a:cubicBezTo>
                <a:cubicBezTo>
                  <a:pt x="15690" y="480"/>
                  <a:pt x="13357" y="1"/>
                  <a:pt x="110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2139964" y="3235103"/>
            <a:ext cx="2338352" cy="1146193"/>
          </a:xfrm>
          <a:custGeom>
            <a:avLst/>
            <a:gdLst/>
            <a:ahLst/>
            <a:cxnLst/>
            <a:rect l="l" t="t" r="r" b="b"/>
            <a:pathLst>
              <a:path w="19179" h="9401" extrusionOk="0">
                <a:moveTo>
                  <a:pt x="153" y="0"/>
                </a:moveTo>
                <a:cubicBezTo>
                  <a:pt x="101" y="0"/>
                  <a:pt x="52" y="28"/>
                  <a:pt x="30" y="72"/>
                </a:cubicBezTo>
                <a:cubicBezTo>
                  <a:pt x="0" y="142"/>
                  <a:pt x="30" y="222"/>
                  <a:pt x="90" y="252"/>
                </a:cubicBezTo>
                <a:lnTo>
                  <a:pt x="18968" y="9381"/>
                </a:lnTo>
                <a:cubicBezTo>
                  <a:pt x="18978" y="9391"/>
                  <a:pt x="18998" y="9401"/>
                  <a:pt x="19018" y="9401"/>
                </a:cubicBezTo>
                <a:cubicBezTo>
                  <a:pt x="19068" y="9401"/>
                  <a:pt x="19118" y="9371"/>
                  <a:pt x="19138" y="9321"/>
                </a:cubicBezTo>
                <a:cubicBezTo>
                  <a:pt x="19178" y="9251"/>
                  <a:pt x="19148" y="9171"/>
                  <a:pt x="19078" y="9141"/>
                </a:cubicBezTo>
                <a:lnTo>
                  <a:pt x="210" y="12"/>
                </a:lnTo>
                <a:cubicBezTo>
                  <a:pt x="191" y="4"/>
                  <a:pt x="172" y="0"/>
                  <a:pt x="1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1"/>
          <p:cNvSpPr txBox="1">
            <a:spLocks noGrp="1"/>
          </p:cNvSpPr>
          <p:nvPr>
            <p:ph type="title"/>
          </p:nvPr>
        </p:nvSpPr>
        <p:spPr>
          <a:xfrm>
            <a:off x="4837548" y="79038"/>
            <a:ext cx="3957900" cy="742029"/>
          </a:xfrm>
          <a:prstGeom prst="rect">
            <a:avLst/>
          </a:prstGeom>
        </p:spPr>
        <p:txBody>
          <a:bodyPr spcFirstLastPara="1" wrap="square" lIns="91425" tIns="91425" rIns="91425" bIns="91425" anchor="ctr" anchorCtr="0">
            <a:noAutofit/>
          </a:bodyPr>
          <a:lstStyle/>
          <a:p>
            <a:pPr marL="0" lvl="0" indent="0" algn="r" rtl="0">
              <a:spcBef>
                <a:spcPts val="0"/>
              </a:spcBef>
              <a:spcAft>
                <a:spcPts val="1600"/>
              </a:spcAft>
              <a:buClr>
                <a:schemeClr val="dk1"/>
              </a:buClr>
              <a:buSzPts val="1100"/>
              <a:buFont typeface="Arial"/>
              <a:buNone/>
            </a:pPr>
            <a:r>
              <a:rPr lang="en" dirty="0"/>
              <a:t>Ramón Vergara Grez</a:t>
            </a:r>
            <a:endParaRPr dirty="0"/>
          </a:p>
        </p:txBody>
      </p:sp>
      <p:sp>
        <p:nvSpPr>
          <p:cNvPr id="395" name="Google Shape;395;p31"/>
          <p:cNvSpPr/>
          <p:nvPr/>
        </p:nvSpPr>
        <p:spPr>
          <a:xfrm rot="-4398647">
            <a:off x="686907" y="-915128"/>
            <a:ext cx="3612365" cy="3612365"/>
          </a:xfrm>
          <a:prstGeom prst="arc">
            <a:avLst>
              <a:gd name="adj1" fmla="val 16200000"/>
              <a:gd name="adj2" fmla="val 18522403"/>
            </a:avLst>
          </a:prstGeom>
          <a:noFill/>
          <a:ln w="2857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a:extLst>
              <a:ext uri="{FF2B5EF4-FFF2-40B4-BE49-F238E27FC236}">
                <a16:creationId xmlns:a16="http://schemas.microsoft.com/office/drawing/2014/main" id="{C617EEBF-F7E7-49EF-825B-3BA0D2AEDED6}"/>
              </a:ext>
            </a:extLst>
          </p:cNvPr>
          <p:cNvPicPr>
            <a:picLocks noChangeAspect="1"/>
          </p:cNvPicPr>
          <p:nvPr/>
        </p:nvPicPr>
        <p:blipFill rotWithShape="1">
          <a:blip r:embed="rId3"/>
          <a:srcRect l="31224" t="18681" r="32551" b="36388"/>
          <a:stretch/>
        </p:blipFill>
        <p:spPr>
          <a:xfrm>
            <a:off x="2917036" y="2686278"/>
            <a:ext cx="3727977" cy="2464339"/>
          </a:xfrm>
          <a:prstGeom prst="rect">
            <a:avLst/>
          </a:prstGeom>
        </p:spPr>
      </p:pic>
      <p:sp>
        <p:nvSpPr>
          <p:cNvPr id="5" name="Subtítulo 4">
            <a:extLst>
              <a:ext uri="{FF2B5EF4-FFF2-40B4-BE49-F238E27FC236}">
                <a16:creationId xmlns:a16="http://schemas.microsoft.com/office/drawing/2014/main" id="{CB8EC9B9-111D-497C-96C1-8C01F413E8CE}"/>
              </a:ext>
            </a:extLst>
          </p:cNvPr>
          <p:cNvSpPr>
            <a:spLocks noGrp="1"/>
          </p:cNvSpPr>
          <p:nvPr>
            <p:ph type="subTitle" idx="1"/>
          </p:nvPr>
        </p:nvSpPr>
        <p:spPr>
          <a:xfrm>
            <a:off x="115952" y="2691249"/>
            <a:ext cx="3078195" cy="550500"/>
          </a:xfrm>
        </p:spPr>
        <p:txBody>
          <a:bodyPr/>
          <a:lstStyle/>
          <a:p>
            <a:pPr algn="ctr"/>
            <a:r>
              <a:rPr lang="es-CL" dirty="0">
                <a:solidFill>
                  <a:schemeClr val="bg1">
                    <a:lumMod val="50000"/>
                  </a:schemeClr>
                </a:solidFill>
              </a:rPr>
              <a:t>Geometría Andina</a:t>
            </a:r>
          </a:p>
          <a:p>
            <a:pPr algn="ctr"/>
            <a:r>
              <a:rPr lang="es-CL" sz="1100" dirty="0">
                <a:solidFill>
                  <a:schemeClr val="bg1">
                    <a:lumMod val="50000"/>
                  </a:schemeClr>
                </a:solidFill>
              </a:rPr>
              <a:t>(Metro de Santiago)</a:t>
            </a:r>
          </a:p>
        </p:txBody>
      </p:sp>
      <p:pic>
        <p:nvPicPr>
          <p:cNvPr id="9" name="Imagen 8">
            <a:extLst>
              <a:ext uri="{FF2B5EF4-FFF2-40B4-BE49-F238E27FC236}">
                <a16:creationId xmlns:a16="http://schemas.microsoft.com/office/drawing/2014/main" id="{F1BF455E-8744-4CC1-A7EC-0C61C82383C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Effect>
                      <a14:brightnessContrast contrast="40000"/>
                    </a14:imgEffect>
                  </a14:imgLayer>
                </a14:imgProps>
              </a:ext>
            </a:extLst>
          </a:blip>
          <a:srcRect l="38243" t="17331" r="39592" b="17953"/>
          <a:stretch/>
        </p:blipFill>
        <p:spPr>
          <a:xfrm>
            <a:off x="6987983" y="736414"/>
            <a:ext cx="2069200" cy="3219766"/>
          </a:xfrm>
          <a:prstGeom prst="rect">
            <a:avLst/>
          </a:prstGeom>
        </p:spPr>
      </p:pic>
      <p:sp>
        <p:nvSpPr>
          <p:cNvPr id="10" name="CuadroTexto 9">
            <a:extLst>
              <a:ext uri="{FF2B5EF4-FFF2-40B4-BE49-F238E27FC236}">
                <a16:creationId xmlns:a16="http://schemas.microsoft.com/office/drawing/2014/main" id="{7A354ED3-CC88-4C49-9183-C417B9073B07}"/>
              </a:ext>
            </a:extLst>
          </p:cNvPr>
          <p:cNvSpPr txBox="1"/>
          <p:nvPr/>
        </p:nvSpPr>
        <p:spPr>
          <a:xfrm>
            <a:off x="-154202" y="4839138"/>
            <a:ext cx="3727977" cy="338554"/>
          </a:xfrm>
          <a:prstGeom prst="rect">
            <a:avLst/>
          </a:prstGeom>
          <a:noFill/>
        </p:spPr>
        <p:txBody>
          <a:bodyPr wrap="square" rtlCol="0">
            <a:spAutoFit/>
          </a:bodyPr>
          <a:lstStyle/>
          <a:p>
            <a:pPr algn="ctr"/>
            <a:r>
              <a:rPr lang="es-CL" sz="1600" dirty="0">
                <a:solidFill>
                  <a:schemeClr val="bg1">
                    <a:lumMod val="50000"/>
                  </a:schemeClr>
                </a:solidFill>
                <a:latin typeface="Roboto Condensed" panose="020B0604020202020204" charset="0"/>
                <a:ea typeface="Roboto Condensed" panose="020B0604020202020204" charset="0"/>
              </a:rPr>
              <a:t>Equilibrio en desequilibrio</a:t>
            </a:r>
          </a:p>
        </p:txBody>
      </p:sp>
      <p:sp>
        <p:nvSpPr>
          <p:cNvPr id="11" name="CuadroTexto 10">
            <a:extLst>
              <a:ext uri="{FF2B5EF4-FFF2-40B4-BE49-F238E27FC236}">
                <a16:creationId xmlns:a16="http://schemas.microsoft.com/office/drawing/2014/main" id="{577CEFFD-15AA-430F-9A55-0214448F9B35}"/>
              </a:ext>
            </a:extLst>
          </p:cNvPr>
          <p:cNvSpPr txBox="1"/>
          <p:nvPr/>
        </p:nvSpPr>
        <p:spPr>
          <a:xfrm>
            <a:off x="6987983" y="4036376"/>
            <a:ext cx="2069200" cy="830997"/>
          </a:xfrm>
          <a:prstGeom prst="rect">
            <a:avLst/>
          </a:prstGeom>
          <a:noFill/>
        </p:spPr>
        <p:txBody>
          <a:bodyPr wrap="square" rtlCol="0">
            <a:spAutoFit/>
          </a:bodyPr>
          <a:lstStyle/>
          <a:p>
            <a:pPr algn="ctr"/>
            <a:r>
              <a:rPr lang="es-CL" sz="1600" dirty="0">
                <a:solidFill>
                  <a:schemeClr val="bg1">
                    <a:lumMod val="50000"/>
                  </a:schemeClr>
                </a:solidFill>
                <a:latin typeface="Roboto Condensed" panose="020B0604020202020204" charset="0"/>
                <a:ea typeface="Roboto Condensed" panose="020B0604020202020204" charset="0"/>
              </a:rPr>
              <a:t>América despierta a su obra en la luna del espejo</a:t>
            </a:r>
            <a:endParaRPr lang="es-CL" dirty="0"/>
          </a:p>
        </p:txBody>
      </p:sp>
      <p:pic>
        <p:nvPicPr>
          <p:cNvPr id="4" name="Imagen 3">
            <a:extLst>
              <a:ext uri="{FF2B5EF4-FFF2-40B4-BE49-F238E27FC236}">
                <a16:creationId xmlns:a16="http://schemas.microsoft.com/office/drawing/2014/main" id="{924C5577-E297-4960-B850-1F91A887069E}"/>
              </a:ext>
            </a:extLst>
          </p:cNvPr>
          <p:cNvPicPr>
            <a:picLocks noChangeAspect="1"/>
          </p:cNvPicPr>
          <p:nvPr/>
        </p:nvPicPr>
        <p:blipFill>
          <a:blip r:embed="rId6"/>
          <a:stretch>
            <a:fillRect/>
          </a:stretch>
        </p:blipFill>
        <p:spPr>
          <a:xfrm>
            <a:off x="0" y="0"/>
            <a:ext cx="4724598" cy="264282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83236" y="277872"/>
            <a:ext cx="312460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Gustavo Poblete</a:t>
            </a:r>
            <a:endParaRPr dirty="0"/>
          </a:p>
        </p:txBody>
      </p:sp>
      <p:sp>
        <p:nvSpPr>
          <p:cNvPr id="205" name="Google Shape;205;p28"/>
          <p:cNvSpPr/>
          <p:nvPr/>
        </p:nvSpPr>
        <p:spPr>
          <a:xfrm>
            <a:off x="-145250" y="-373850"/>
            <a:ext cx="1915875" cy="1081375"/>
          </a:xfrm>
          <a:custGeom>
            <a:avLst/>
            <a:gdLst/>
            <a:ahLst/>
            <a:cxnLst/>
            <a:rect l="l" t="t" r="r" b="b"/>
            <a:pathLst>
              <a:path w="76635" h="43255" extrusionOk="0">
                <a:moveTo>
                  <a:pt x="0" y="10011"/>
                </a:moveTo>
                <a:cubicBezTo>
                  <a:pt x="6271" y="15534"/>
                  <a:pt x="24855" y="44820"/>
                  <a:pt x="37627" y="43151"/>
                </a:cubicBezTo>
                <a:cubicBezTo>
                  <a:pt x="50400" y="41483"/>
                  <a:pt x="70134" y="7192"/>
                  <a:pt x="76635" y="0"/>
                </a:cubicBezTo>
              </a:path>
            </a:pathLst>
          </a:custGeom>
          <a:noFill/>
          <a:ln w="19050" cap="flat" cmpd="sng">
            <a:solidFill>
              <a:srgbClr val="FFFFFF"/>
            </a:solidFill>
            <a:prstDash val="dot"/>
            <a:round/>
            <a:headEnd type="none" w="med" len="med"/>
            <a:tailEnd type="none" w="med" len="med"/>
          </a:ln>
        </p:spPr>
      </p:sp>
      <p:sp>
        <p:nvSpPr>
          <p:cNvPr id="212" name="Google Shape;212;p28"/>
          <p:cNvSpPr/>
          <p:nvPr/>
        </p:nvSpPr>
        <p:spPr>
          <a:xfrm>
            <a:off x="6187800" y="-664763"/>
            <a:ext cx="3124600" cy="1823200"/>
          </a:xfrm>
          <a:custGeom>
            <a:avLst/>
            <a:gdLst/>
            <a:ahLst/>
            <a:cxnLst/>
            <a:rect l="l" t="t" r="r" b="b"/>
            <a:pathLst>
              <a:path w="124984" h="72928" extrusionOk="0">
                <a:moveTo>
                  <a:pt x="0" y="5801"/>
                </a:moveTo>
                <a:cubicBezTo>
                  <a:pt x="5984" y="5629"/>
                  <a:pt x="20827" y="-6338"/>
                  <a:pt x="35901" y="4766"/>
                </a:cubicBezTo>
                <a:cubicBezTo>
                  <a:pt x="50975" y="15870"/>
                  <a:pt x="76060" y="67247"/>
                  <a:pt x="90443" y="72425"/>
                </a:cubicBezTo>
                <a:cubicBezTo>
                  <a:pt x="104826" y="77603"/>
                  <a:pt x="116735" y="40379"/>
                  <a:pt x="122201" y="35834"/>
                </a:cubicBezTo>
                <a:cubicBezTo>
                  <a:pt x="127667" y="31289"/>
                  <a:pt x="123064" y="43601"/>
                  <a:pt x="123237" y="45154"/>
                </a:cubicBezTo>
              </a:path>
            </a:pathLst>
          </a:custGeom>
          <a:noFill/>
          <a:ln w="19050" cap="flat" cmpd="sng">
            <a:solidFill>
              <a:srgbClr val="FFFFFF"/>
            </a:solidFill>
            <a:prstDash val="dot"/>
            <a:round/>
            <a:headEnd type="none" w="med" len="med"/>
            <a:tailEnd type="none" w="med" len="med"/>
          </a:ln>
        </p:spPr>
      </p:sp>
      <p:sp>
        <p:nvSpPr>
          <p:cNvPr id="10" name="CuadroTexto 9">
            <a:extLst>
              <a:ext uri="{FF2B5EF4-FFF2-40B4-BE49-F238E27FC236}">
                <a16:creationId xmlns:a16="http://schemas.microsoft.com/office/drawing/2014/main" id="{7CEB7FC9-6B54-49A1-BE84-9F99A763C1A8}"/>
              </a:ext>
            </a:extLst>
          </p:cNvPr>
          <p:cNvSpPr txBox="1"/>
          <p:nvPr/>
        </p:nvSpPr>
        <p:spPr>
          <a:xfrm>
            <a:off x="83236" y="4816444"/>
            <a:ext cx="3124601" cy="307777"/>
          </a:xfrm>
          <a:prstGeom prst="rect">
            <a:avLst/>
          </a:prstGeom>
          <a:noFill/>
        </p:spPr>
        <p:txBody>
          <a:bodyPr wrap="square" rtlCol="0">
            <a:spAutoFit/>
          </a:bodyPr>
          <a:lstStyle/>
          <a:p>
            <a:pPr algn="ctr"/>
            <a:r>
              <a:rPr lang="es-CL" dirty="0">
                <a:solidFill>
                  <a:schemeClr val="bg1">
                    <a:lumMod val="20000"/>
                    <a:lumOff val="80000"/>
                  </a:schemeClr>
                </a:solidFill>
              </a:rPr>
              <a:t>Serie Negra </a:t>
            </a:r>
            <a:r>
              <a:rPr lang="es-CL" dirty="0" err="1">
                <a:solidFill>
                  <a:schemeClr val="bg1">
                    <a:lumMod val="20000"/>
                    <a:lumOff val="80000"/>
                  </a:schemeClr>
                </a:solidFill>
              </a:rPr>
              <a:t>N°</a:t>
            </a:r>
            <a:r>
              <a:rPr lang="es-CL" dirty="0">
                <a:solidFill>
                  <a:schemeClr val="bg1">
                    <a:lumMod val="20000"/>
                    <a:lumOff val="80000"/>
                  </a:schemeClr>
                </a:solidFill>
              </a:rPr>
              <a:t> 12</a:t>
            </a:r>
          </a:p>
        </p:txBody>
      </p:sp>
      <p:sp>
        <p:nvSpPr>
          <p:cNvPr id="13" name="CuadroTexto 12">
            <a:extLst>
              <a:ext uri="{FF2B5EF4-FFF2-40B4-BE49-F238E27FC236}">
                <a16:creationId xmlns:a16="http://schemas.microsoft.com/office/drawing/2014/main" id="{C7DF1418-CCBC-4D97-A8AD-22345F9A1501}"/>
              </a:ext>
            </a:extLst>
          </p:cNvPr>
          <p:cNvSpPr txBox="1"/>
          <p:nvPr/>
        </p:nvSpPr>
        <p:spPr>
          <a:xfrm>
            <a:off x="3334620" y="4751169"/>
            <a:ext cx="2160319" cy="307777"/>
          </a:xfrm>
          <a:prstGeom prst="rect">
            <a:avLst/>
          </a:prstGeom>
          <a:noFill/>
        </p:spPr>
        <p:txBody>
          <a:bodyPr wrap="square" rtlCol="0">
            <a:spAutoFit/>
          </a:bodyPr>
          <a:lstStyle/>
          <a:p>
            <a:pPr algn="ctr"/>
            <a:r>
              <a:rPr lang="es-CL" dirty="0">
                <a:solidFill>
                  <a:schemeClr val="bg1">
                    <a:lumMod val="20000"/>
                    <a:lumOff val="80000"/>
                  </a:schemeClr>
                </a:solidFill>
              </a:rPr>
              <a:t>Serie negra N° 6</a:t>
            </a:r>
          </a:p>
        </p:txBody>
      </p:sp>
      <p:sp>
        <p:nvSpPr>
          <p:cNvPr id="14" name="CuadroTexto 13">
            <a:extLst>
              <a:ext uri="{FF2B5EF4-FFF2-40B4-BE49-F238E27FC236}">
                <a16:creationId xmlns:a16="http://schemas.microsoft.com/office/drawing/2014/main" id="{982B57D5-7983-4BE3-B32C-B4584DA8BC2D}"/>
              </a:ext>
            </a:extLst>
          </p:cNvPr>
          <p:cNvSpPr txBox="1"/>
          <p:nvPr/>
        </p:nvSpPr>
        <p:spPr>
          <a:xfrm>
            <a:off x="5936163" y="4816444"/>
            <a:ext cx="3124601" cy="307777"/>
          </a:xfrm>
          <a:prstGeom prst="rect">
            <a:avLst/>
          </a:prstGeom>
          <a:noFill/>
        </p:spPr>
        <p:txBody>
          <a:bodyPr wrap="square" rtlCol="0">
            <a:spAutoFit/>
          </a:bodyPr>
          <a:lstStyle/>
          <a:p>
            <a:pPr algn="ctr"/>
            <a:r>
              <a:rPr lang="es-CL" dirty="0">
                <a:solidFill>
                  <a:schemeClr val="bg1">
                    <a:lumMod val="20000"/>
                    <a:lumOff val="80000"/>
                  </a:schemeClr>
                </a:solidFill>
              </a:rPr>
              <a:t>Elemento integración plástica</a:t>
            </a:r>
          </a:p>
        </p:txBody>
      </p:sp>
      <p:pic>
        <p:nvPicPr>
          <p:cNvPr id="4" name="Imagen 3">
            <a:extLst>
              <a:ext uri="{FF2B5EF4-FFF2-40B4-BE49-F238E27FC236}">
                <a16:creationId xmlns:a16="http://schemas.microsoft.com/office/drawing/2014/main" id="{43AFAE8B-006E-43C5-8839-EFBB38CA869F}"/>
              </a:ext>
            </a:extLst>
          </p:cNvPr>
          <p:cNvPicPr>
            <a:picLocks noChangeAspect="1"/>
          </p:cNvPicPr>
          <p:nvPr/>
        </p:nvPicPr>
        <p:blipFill rotWithShape="1">
          <a:blip r:embed="rId3"/>
          <a:srcRect l="32329" t="16734" r="33466" b="17314"/>
          <a:stretch/>
        </p:blipFill>
        <p:spPr>
          <a:xfrm>
            <a:off x="200026" y="1502293"/>
            <a:ext cx="3127728" cy="3213981"/>
          </a:xfrm>
          <a:prstGeom prst="rect">
            <a:avLst/>
          </a:prstGeom>
        </p:spPr>
      </p:pic>
      <p:pic>
        <p:nvPicPr>
          <p:cNvPr id="6" name="Imagen 5">
            <a:extLst>
              <a:ext uri="{FF2B5EF4-FFF2-40B4-BE49-F238E27FC236}">
                <a16:creationId xmlns:a16="http://schemas.microsoft.com/office/drawing/2014/main" id="{339589DE-4D5A-4E91-8F41-D84E89CE8EF4}"/>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l="38039" t="16734" r="39307" b="17314"/>
          <a:stretch/>
        </p:blipFill>
        <p:spPr>
          <a:xfrm>
            <a:off x="3530231" y="1502293"/>
            <a:ext cx="2071467" cy="3213981"/>
          </a:xfrm>
          <a:prstGeom prst="rect">
            <a:avLst/>
          </a:prstGeom>
        </p:spPr>
      </p:pic>
      <p:pic>
        <p:nvPicPr>
          <p:cNvPr id="11" name="Imagen 10">
            <a:extLst>
              <a:ext uri="{FF2B5EF4-FFF2-40B4-BE49-F238E27FC236}">
                <a16:creationId xmlns:a16="http://schemas.microsoft.com/office/drawing/2014/main" id="{7C06A590-411F-4F7A-9074-0DA5533ECFFF}"/>
              </a:ext>
            </a:extLst>
          </p:cNvPr>
          <p:cNvPicPr>
            <a:picLocks noChangeAspect="1"/>
          </p:cNvPicPr>
          <p:nvPr/>
        </p:nvPicPr>
        <p:blipFill rotWithShape="1">
          <a:blip r:embed="rId6"/>
          <a:srcRect l="32329" t="18726" r="33333" b="17311"/>
          <a:stretch/>
        </p:blipFill>
        <p:spPr>
          <a:xfrm>
            <a:off x="5734337" y="1502293"/>
            <a:ext cx="3209638" cy="3186335"/>
          </a:xfrm>
          <a:prstGeom prst="rect">
            <a:avLst/>
          </a:prstGeom>
        </p:spPr>
      </p:pic>
    </p:spTree>
    <p:extLst>
      <p:ext uri="{BB962C8B-B14F-4D97-AF65-F5344CB8AC3E}">
        <p14:creationId xmlns:p14="http://schemas.microsoft.com/office/powerpoint/2010/main" val="2665730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1491CB2-73E1-416A-A266-6460C49DB832}"/>
              </a:ext>
            </a:extLst>
          </p:cNvPr>
          <p:cNvSpPr txBox="1"/>
          <p:nvPr/>
        </p:nvSpPr>
        <p:spPr>
          <a:xfrm>
            <a:off x="6468834" y="380246"/>
            <a:ext cx="2604902" cy="461665"/>
          </a:xfrm>
          <a:prstGeom prst="rect">
            <a:avLst/>
          </a:prstGeom>
          <a:noFill/>
        </p:spPr>
        <p:txBody>
          <a:bodyPr wrap="square" rtlCol="0">
            <a:spAutoFit/>
          </a:bodyPr>
          <a:lstStyle/>
          <a:p>
            <a:r>
              <a:rPr lang="es-CL" sz="2400" b="1" dirty="0">
                <a:solidFill>
                  <a:schemeClr val="bg2"/>
                </a:solidFill>
                <a:latin typeface="Lilita One" panose="020B0604020202020204" charset="0"/>
              </a:rPr>
              <a:t>Carlos Ortúzar</a:t>
            </a:r>
          </a:p>
        </p:txBody>
      </p:sp>
      <p:sp>
        <p:nvSpPr>
          <p:cNvPr id="15" name="CuadroTexto 14">
            <a:extLst>
              <a:ext uri="{FF2B5EF4-FFF2-40B4-BE49-F238E27FC236}">
                <a16:creationId xmlns:a16="http://schemas.microsoft.com/office/drawing/2014/main" id="{399EB44B-0F5D-4A6B-BE60-0514359735EF}"/>
              </a:ext>
            </a:extLst>
          </p:cNvPr>
          <p:cNvSpPr txBox="1"/>
          <p:nvPr/>
        </p:nvSpPr>
        <p:spPr>
          <a:xfrm>
            <a:off x="54203" y="1934241"/>
            <a:ext cx="2604902" cy="307777"/>
          </a:xfrm>
          <a:prstGeom prst="rect">
            <a:avLst/>
          </a:prstGeom>
          <a:noFill/>
        </p:spPr>
        <p:txBody>
          <a:bodyPr wrap="square" rtlCol="0">
            <a:spAutoFit/>
          </a:bodyPr>
          <a:lstStyle/>
          <a:p>
            <a:pPr algn="ctr"/>
            <a:r>
              <a:rPr lang="es-CL" dirty="0">
                <a:solidFill>
                  <a:schemeClr val="bg2"/>
                </a:solidFill>
              </a:rPr>
              <a:t>Pintura </a:t>
            </a:r>
            <a:r>
              <a:rPr lang="es-CL" dirty="0" err="1">
                <a:solidFill>
                  <a:schemeClr val="bg2"/>
                </a:solidFill>
              </a:rPr>
              <a:t>N°</a:t>
            </a:r>
            <a:r>
              <a:rPr lang="es-CL" dirty="0">
                <a:solidFill>
                  <a:schemeClr val="bg2"/>
                </a:solidFill>
              </a:rPr>
              <a:t> 4</a:t>
            </a:r>
          </a:p>
        </p:txBody>
      </p:sp>
      <p:sp>
        <p:nvSpPr>
          <p:cNvPr id="16" name="CuadroTexto 15">
            <a:extLst>
              <a:ext uri="{FF2B5EF4-FFF2-40B4-BE49-F238E27FC236}">
                <a16:creationId xmlns:a16="http://schemas.microsoft.com/office/drawing/2014/main" id="{1E4B6D0E-6980-4AA7-BFE6-995E6FF057DA}"/>
              </a:ext>
            </a:extLst>
          </p:cNvPr>
          <p:cNvSpPr txBox="1"/>
          <p:nvPr/>
        </p:nvSpPr>
        <p:spPr>
          <a:xfrm>
            <a:off x="2788033" y="768015"/>
            <a:ext cx="3087994" cy="307777"/>
          </a:xfrm>
          <a:prstGeom prst="rect">
            <a:avLst/>
          </a:prstGeom>
          <a:noFill/>
        </p:spPr>
        <p:txBody>
          <a:bodyPr wrap="square" rtlCol="0">
            <a:spAutoFit/>
          </a:bodyPr>
          <a:lstStyle/>
          <a:p>
            <a:pPr algn="ctr"/>
            <a:r>
              <a:rPr lang="es-CL" dirty="0">
                <a:solidFill>
                  <a:schemeClr val="bg2"/>
                </a:solidFill>
              </a:rPr>
              <a:t>Sin título</a:t>
            </a:r>
          </a:p>
        </p:txBody>
      </p:sp>
      <p:pic>
        <p:nvPicPr>
          <p:cNvPr id="3" name="Imagen 2">
            <a:extLst>
              <a:ext uri="{FF2B5EF4-FFF2-40B4-BE49-F238E27FC236}">
                <a16:creationId xmlns:a16="http://schemas.microsoft.com/office/drawing/2014/main" id="{0BAAC7A6-5E77-4C40-8FE6-3A6D6BDE80F9}"/>
              </a:ext>
            </a:extLst>
          </p:cNvPr>
          <p:cNvPicPr>
            <a:picLocks noChangeAspect="1"/>
          </p:cNvPicPr>
          <p:nvPr/>
        </p:nvPicPr>
        <p:blipFill rotWithShape="1">
          <a:blip r:embed="rId3"/>
          <a:srcRect l="33437" t="16733" r="34504" b="17359"/>
          <a:stretch/>
        </p:blipFill>
        <p:spPr>
          <a:xfrm>
            <a:off x="230230" y="2259252"/>
            <a:ext cx="2428875" cy="2661279"/>
          </a:xfrm>
          <a:prstGeom prst="rect">
            <a:avLst/>
          </a:prstGeom>
          <a:ln w="228600" cap="sq" cmpd="thickThin">
            <a:solidFill>
              <a:srgbClr val="000000"/>
            </a:solidFill>
            <a:prstDash val="solid"/>
            <a:miter lim="800000"/>
          </a:ln>
          <a:effectLst>
            <a:innerShdw blurRad="76200">
              <a:srgbClr val="000000"/>
            </a:innerShdw>
          </a:effectLst>
        </p:spPr>
      </p:pic>
      <p:pic>
        <p:nvPicPr>
          <p:cNvPr id="5" name="Imagen 4">
            <a:extLst>
              <a:ext uri="{FF2B5EF4-FFF2-40B4-BE49-F238E27FC236}">
                <a16:creationId xmlns:a16="http://schemas.microsoft.com/office/drawing/2014/main" id="{F5DDC068-7F4C-4A5D-B1E8-54B302A610EF}"/>
              </a:ext>
            </a:extLst>
          </p:cNvPr>
          <p:cNvPicPr>
            <a:picLocks noChangeAspect="1"/>
          </p:cNvPicPr>
          <p:nvPr/>
        </p:nvPicPr>
        <p:blipFill rotWithShape="1">
          <a:blip r:embed="rId4"/>
          <a:srcRect l="32056" t="16733" r="33437" b="17359"/>
          <a:stretch/>
        </p:blipFill>
        <p:spPr>
          <a:xfrm>
            <a:off x="6396652" y="2552699"/>
            <a:ext cx="2517118" cy="2562225"/>
          </a:xfrm>
          <a:prstGeom prst="rect">
            <a:avLst/>
          </a:prstGeom>
          <a:ln w="228600" cap="sq" cmpd="thickThin">
            <a:solidFill>
              <a:srgbClr val="000000"/>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C3BAB8BF-E51F-4D0C-8C40-D38B305CCEF3}"/>
              </a:ext>
            </a:extLst>
          </p:cNvPr>
          <p:cNvSpPr txBox="1"/>
          <p:nvPr/>
        </p:nvSpPr>
        <p:spPr>
          <a:xfrm>
            <a:off x="5853010" y="1419225"/>
            <a:ext cx="3087994" cy="307777"/>
          </a:xfrm>
          <a:prstGeom prst="rect">
            <a:avLst/>
          </a:prstGeom>
          <a:noFill/>
        </p:spPr>
        <p:txBody>
          <a:bodyPr wrap="square" rtlCol="0">
            <a:spAutoFit/>
          </a:bodyPr>
          <a:lstStyle/>
          <a:p>
            <a:pPr algn="ctr"/>
            <a:r>
              <a:rPr lang="es-CL" dirty="0">
                <a:solidFill>
                  <a:schemeClr val="bg2"/>
                </a:solidFill>
              </a:rPr>
              <a:t>Pintura 9A</a:t>
            </a:r>
          </a:p>
        </p:txBody>
      </p:sp>
      <p:pic>
        <p:nvPicPr>
          <p:cNvPr id="10" name="Imagen 9">
            <a:extLst>
              <a:ext uri="{FF2B5EF4-FFF2-40B4-BE49-F238E27FC236}">
                <a16:creationId xmlns:a16="http://schemas.microsoft.com/office/drawing/2014/main" id="{601C4903-59F1-4E97-A002-F8CE94F126F7}"/>
              </a:ext>
            </a:extLst>
          </p:cNvPr>
          <p:cNvPicPr>
            <a:picLocks noChangeAspect="1"/>
          </p:cNvPicPr>
          <p:nvPr/>
        </p:nvPicPr>
        <p:blipFill rotWithShape="1">
          <a:blip r:embed="rId5"/>
          <a:srcRect l="32688" t="16733" r="33542" b="17945"/>
          <a:stretch/>
        </p:blipFill>
        <p:spPr>
          <a:xfrm>
            <a:off x="3124569" y="280392"/>
            <a:ext cx="2806618" cy="2893219"/>
          </a:xfrm>
          <a:prstGeom prst="rect">
            <a:avLst/>
          </a:prstGeom>
          <a:ln w="228600" cap="sq" cmpd="thickThin">
            <a:solidFill>
              <a:srgbClr val="000000"/>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81E59F41-2B4B-41F7-9507-0ADBB725D27B}"/>
              </a:ext>
            </a:extLst>
          </p:cNvPr>
          <p:cNvSpPr txBox="1"/>
          <p:nvPr/>
        </p:nvSpPr>
        <p:spPr>
          <a:xfrm>
            <a:off x="3012255" y="3267075"/>
            <a:ext cx="3087994" cy="307777"/>
          </a:xfrm>
          <a:prstGeom prst="rect">
            <a:avLst/>
          </a:prstGeom>
          <a:noFill/>
        </p:spPr>
        <p:txBody>
          <a:bodyPr wrap="square" rtlCol="0">
            <a:spAutoFit/>
          </a:bodyPr>
          <a:lstStyle/>
          <a:p>
            <a:pPr algn="ctr"/>
            <a:r>
              <a:rPr lang="es-CL" dirty="0">
                <a:solidFill>
                  <a:schemeClr val="bg2"/>
                </a:solidFill>
              </a:rPr>
              <a:t>Sin título</a:t>
            </a:r>
          </a:p>
        </p:txBody>
      </p:sp>
    </p:spTree>
    <p:extLst>
      <p:ext uri="{BB962C8B-B14F-4D97-AF65-F5344CB8AC3E}">
        <p14:creationId xmlns:p14="http://schemas.microsoft.com/office/powerpoint/2010/main" val="4138248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1"/>
          <p:cNvSpPr/>
          <p:nvPr/>
        </p:nvSpPr>
        <p:spPr>
          <a:xfrm>
            <a:off x="3496925" y="-461225"/>
            <a:ext cx="5791200" cy="5410200"/>
          </a:xfrm>
          <a:prstGeom prst="arc">
            <a:avLst>
              <a:gd name="adj1" fmla="val 16200000"/>
              <a:gd name="adj2" fmla="val 188"/>
            </a:avLst>
          </a:prstGeom>
          <a:noFill/>
          <a:ln w="2857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1"/>
          <p:cNvSpPr/>
          <p:nvPr/>
        </p:nvSpPr>
        <p:spPr>
          <a:xfrm>
            <a:off x="-1649050" y="2602199"/>
            <a:ext cx="7081868" cy="3924685"/>
          </a:xfrm>
          <a:custGeom>
            <a:avLst/>
            <a:gdLst/>
            <a:ahLst/>
            <a:cxnLst/>
            <a:rect l="l" t="t" r="r" b="b"/>
            <a:pathLst>
              <a:path w="58085" h="32190" extrusionOk="0">
                <a:moveTo>
                  <a:pt x="35212" y="0"/>
                </a:moveTo>
                <a:cubicBezTo>
                  <a:pt x="34041" y="0"/>
                  <a:pt x="32866" y="67"/>
                  <a:pt x="31697" y="204"/>
                </a:cubicBezTo>
                <a:cubicBezTo>
                  <a:pt x="26107" y="853"/>
                  <a:pt x="21328" y="3003"/>
                  <a:pt x="18228" y="6253"/>
                </a:cubicBezTo>
                <a:lnTo>
                  <a:pt x="50" y="25311"/>
                </a:lnTo>
                <a:cubicBezTo>
                  <a:pt x="1" y="25361"/>
                  <a:pt x="1" y="25451"/>
                  <a:pt x="61" y="25501"/>
                </a:cubicBezTo>
                <a:cubicBezTo>
                  <a:pt x="84" y="25525"/>
                  <a:pt x="117" y="25537"/>
                  <a:pt x="150" y="25537"/>
                </a:cubicBezTo>
                <a:cubicBezTo>
                  <a:pt x="187" y="25537"/>
                  <a:pt x="224" y="25522"/>
                  <a:pt x="250" y="25490"/>
                </a:cubicBezTo>
                <a:lnTo>
                  <a:pt x="18419" y="6443"/>
                </a:lnTo>
                <a:cubicBezTo>
                  <a:pt x="22257" y="2416"/>
                  <a:pt x="28606" y="271"/>
                  <a:pt x="35198" y="271"/>
                </a:cubicBezTo>
                <a:cubicBezTo>
                  <a:pt x="39460" y="271"/>
                  <a:pt x="43824" y="1168"/>
                  <a:pt x="47676" y="3033"/>
                </a:cubicBezTo>
                <a:cubicBezTo>
                  <a:pt x="52935" y="5573"/>
                  <a:pt x="56395" y="9532"/>
                  <a:pt x="57184" y="13882"/>
                </a:cubicBezTo>
                <a:cubicBezTo>
                  <a:pt x="57804" y="17311"/>
                  <a:pt x="56675" y="20751"/>
                  <a:pt x="53995" y="23561"/>
                </a:cubicBezTo>
                <a:lnTo>
                  <a:pt x="45985" y="31960"/>
                </a:lnTo>
                <a:cubicBezTo>
                  <a:pt x="45936" y="32010"/>
                  <a:pt x="45936" y="32100"/>
                  <a:pt x="45996" y="32150"/>
                </a:cubicBezTo>
                <a:cubicBezTo>
                  <a:pt x="46016" y="32170"/>
                  <a:pt x="46056" y="32190"/>
                  <a:pt x="46085" y="32190"/>
                </a:cubicBezTo>
                <a:cubicBezTo>
                  <a:pt x="46116" y="32190"/>
                  <a:pt x="46156" y="32170"/>
                  <a:pt x="46185" y="32140"/>
                </a:cubicBezTo>
                <a:lnTo>
                  <a:pt x="54184" y="23751"/>
                </a:lnTo>
                <a:cubicBezTo>
                  <a:pt x="56924" y="20871"/>
                  <a:pt x="58084" y="17351"/>
                  <a:pt x="57444" y="13832"/>
                </a:cubicBezTo>
                <a:cubicBezTo>
                  <a:pt x="56644" y="9392"/>
                  <a:pt x="53125" y="5373"/>
                  <a:pt x="47796" y="2793"/>
                </a:cubicBezTo>
                <a:cubicBezTo>
                  <a:pt x="44001" y="959"/>
                  <a:pt x="39632" y="0"/>
                  <a:pt x="35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1893679" y="2835926"/>
            <a:ext cx="2830919" cy="1944054"/>
          </a:xfrm>
          <a:custGeom>
            <a:avLst/>
            <a:gdLst/>
            <a:ahLst/>
            <a:cxnLst/>
            <a:rect l="l" t="t" r="r" b="b"/>
            <a:pathLst>
              <a:path w="23219" h="15945" extrusionOk="0">
                <a:moveTo>
                  <a:pt x="11069" y="266"/>
                </a:moveTo>
                <a:cubicBezTo>
                  <a:pt x="13309" y="266"/>
                  <a:pt x="15608" y="736"/>
                  <a:pt x="17628" y="1716"/>
                </a:cubicBezTo>
                <a:cubicBezTo>
                  <a:pt x="20388" y="3046"/>
                  <a:pt x="22198" y="5115"/>
                  <a:pt x="22608" y="7395"/>
                </a:cubicBezTo>
                <a:cubicBezTo>
                  <a:pt x="22938" y="9185"/>
                  <a:pt x="22348" y="10975"/>
                  <a:pt x="20948" y="12445"/>
                </a:cubicBezTo>
                <a:cubicBezTo>
                  <a:pt x="18928" y="14554"/>
                  <a:pt x="15599" y="15685"/>
                  <a:pt x="12149" y="15685"/>
                </a:cubicBezTo>
                <a:cubicBezTo>
                  <a:pt x="9909" y="15685"/>
                  <a:pt x="7609" y="15205"/>
                  <a:pt x="5580" y="14225"/>
                </a:cubicBezTo>
                <a:cubicBezTo>
                  <a:pt x="2830" y="12895"/>
                  <a:pt x="1010" y="10825"/>
                  <a:pt x="600" y="8555"/>
                </a:cubicBezTo>
                <a:cubicBezTo>
                  <a:pt x="281" y="6766"/>
                  <a:pt x="870" y="4966"/>
                  <a:pt x="2270" y="3496"/>
                </a:cubicBezTo>
                <a:cubicBezTo>
                  <a:pt x="4280" y="1386"/>
                  <a:pt x="7609" y="266"/>
                  <a:pt x="11069" y="266"/>
                </a:cubicBezTo>
                <a:close/>
                <a:moveTo>
                  <a:pt x="11078" y="1"/>
                </a:moveTo>
                <a:cubicBezTo>
                  <a:pt x="7544" y="1"/>
                  <a:pt x="4136" y="1152"/>
                  <a:pt x="2070" y="3316"/>
                </a:cubicBezTo>
                <a:cubicBezTo>
                  <a:pt x="610" y="4846"/>
                  <a:pt x="1" y="6726"/>
                  <a:pt x="341" y="8605"/>
                </a:cubicBezTo>
                <a:cubicBezTo>
                  <a:pt x="770" y="10965"/>
                  <a:pt x="2640" y="13095"/>
                  <a:pt x="5470" y="14474"/>
                </a:cubicBezTo>
                <a:cubicBezTo>
                  <a:pt x="7529" y="15465"/>
                  <a:pt x="9859" y="15945"/>
                  <a:pt x="12139" y="15945"/>
                </a:cubicBezTo>
                <a:cubicBezTo>
                  <a:pt x="15668" y="15945"/>
                  <a:pt x="19078" y="14794"/>
                  <a:pt x="21138" y="12635"/>
                </a:cubicBezTo>
                <a:cubicBezTo>
                  <a:pt x="22598" y="11095"/>
                  <a:pt x="23218" y="9225"/>
                  <a:pt x="22878" y="7346"/>
                </a:cubicBezTo>
                <a:cubicBezTo>
                  <a:pt x="22448" y="4986"/>
                  <a:pt x="20578" y="2846"/>
                  <a:pt x="17748" y="1476"/>
                </a:cubicBezTo>
                <a:cubicBezTo>
                  <a:pt x="15690" y="480"/>
                  <a:pt x="13357" y="1"/>
                  <a:pt x="110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2139964" y="3235103"/>
            <a:ext cx="2338352" cy="1146193"/>
          </a:xfrm>
          <a:custGeom>
            <a:avLst/>
            <a:gdLst/>
            <a:ahLst/>
            <a:cxnLst/>
            <a:rect l="l" t="t" r="r" b="b"/>
            <a:pathLst>
              <a:path w="19179" h="9401" extrusionOk="0">
                <a:moveTo>
                  <a:pt x="153" y="0"/>
                </a:moveTo>
                <a:cubicBezTo>
                  <a:pt x="101" y="0"/>
                  <a:pt x="52" y="28"/>
                  <a:pt x="30" y="72"/>
                </a:cubicBezTo>
                <a:cubicBezTo>
                  <a:pt x="0" y="142"/>
                  <a:pt x="30" y="222"/>
                  <a:pt x="90" y="252"/>
                </a:cubicBezTo>
                <a:lnTo>
                  <a:pt x="18968" y="9381"/>
                </a:lnTo>
                <a:cubicBezTo>
                  <a:pt x="18978" y="9391"/>
                  <a:pt x="18998" y="9401"/>
                  <a:pt x="19018" y="9401"/>
                </a:cubicBezTo>
                <a:cubicBezTo>
                  <a:pt x="19068" y="9401"/>
                  <a:pt x="19118" y="9371"/>
                  <a:pt x="19138" y="9321"/>
                </a:cubicBezTo>
                <a:cubicBezTo>
                  <a:pt x="19178" y="9251"/>
                  <a:pt x="19148" y="9171"/>
                  <a:pt x="19078" y="9141"/>
                </a:cubicBezTo>
                <a:lnTo>
                  <a:pt x="210" y="12"/>
                </a:lnTo>
                <a:cubicBezTo>
                  <a:pt x="191" y="4"/>
                  <a:pt x="172" y="0"/>
                  <a:pt x="1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1"/>
          <p:cNvSpPr txBox="1">
            <a:spLocks noGrp="1"/>
          </p:cNvSpPr>
          <p:nvPr>
            <p:ph type="title"/>
          </p:nvPr>
        </p:nvSpPr>
        <p:spPr>
          <a:xfrm>
            <a:off x="3164501" y="667296"/>
            <a:ext cx="2814998" cy="742029"/>
          </a:xfrm>
          <a:prstGeom prst="rect">
            <a:avLst/>
          </a:prstGeom>
        </p:spPr>
        <p:txBody>
          <a:bodyPr spcFirstLastPara="1" wrap="square" lIns="91425" tIns="91425" rIns="91425" bIns="91425" anchor="ctr" anchorCtr="0">
            <a:noAutofit/>
          </a:bodyPr>
          <a:lstStyle/>
          <a:p>
            <a:pPr marL="0" lvl="0" indent="0" algn="r" rtl="0">
              <a:spcBef>
                <a:spcPts val="0"/>
              </a:spcBef>
              <a:spcAft>
                <a:spcPts val="1600"/>
              </a:spcAft>
              <a:buClr>
                <a:schemeClr val="dk1"/>
              </a:buClr>
              <a:buSzPts val="1100"/>
              <a:buFont typeface="Arial"/>
              <a:buNone/>
            </a:pPr>
            <a:r>
              <a:rPr lang="en" dirty="0"/>
              <a:t>Mario Carreño</a:t>
            </a:r>
            <a:endParaRPr dirty="0"/>
          </a:p>
        </p:txBody>
      </p:sp>
      <p:sp>
        <p:nvSpPr>
          <p:cNvPr id="395" name="Google Shape;395;p31"/>
          <p:cNvSpPr/>
          <p:nvPr/>
        </p:nvSpPr>
        <p:spPr>
          <a:xfrm rot="-4398647">
            <a:off x="686907" y="-915128"/>
            <a:ext cx="3612365" cy="3612365"/>
          </a:xfrm>
          <a:prstGeom prst="arc">
            <a:avLst>
              <a:gd name="adj1" fmla="val 16200000"/>
              <a:gd name="adj2" fmla="val 18522403"/>
            </a:avLst>
          </a:prstGeom>
          <a:noFill/>
          <a:ln w="2857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Subtítulo 4">
            <a:extLst>
              <a:ext uri="{FF2B5EF4-FFF2-40B4-BE49-F238E27FC236}">
                <a16:creationId xmlns:a16="http://schemas.microsoft.com/office/drawing/2014/main" id="{CB8EC9B9-111D-497C-96C1-8C01F413E8CE}"/>
              </a:ext>
            </a:extLst>
          </p:cNvPr>
          <p:cNvSpPr>
            <a:spLocks noGrp="1"/>
          </p:cNvSpPr>
          <p:nvPr>
            <p:ph type="subTitle" idx="1"/>
          </p:nvPr>
        </p:nvSpPr>
        <p:spPr>
          <a:xfrm>
            <a:off x="70809" y="3902062"/>
            <a:ext cx="3078195" cy="550500"/>
          </a:xfrm>
        </p:spPr>
        <p:txBody>
          <a:bodyPr/>
          <a:lstStyle/>
          <a:p>
            <a:pPr algn="ctr"/>
            <a:r>
              <a:rPr lang="es-CL" dirty="0">
                <a:solidFill>
                  <a:schemeClr val="bg1">
                    <a:lumMod val="50000"/>
                  </a:schemeClr>
                </a:solidFill>
              </a:rPr>
              <a:t>Sin título</a:t>
            </a:r>
          </a:p>
        </p:txBody>
      </p:sp>
      <p:sp>
        <p:nvSpPr>
          <p:cNvPr id="10" name="CuadroTexto 9">
            <a:extLst>
              <a:ext uri="{FF2B5EF4-FFF2-40B4-BE49-F238E27FC236}">
                <a16:creationId xmlns:a16="http://schemas.microsoft.com/office/drawing/2014/main" id="{7A354ED3-CC88-4C49-9183-C417B9073B07}"/>
              </a:ext>
            </a:extLst>
          </p:cNvPr>
          <p:cNvSpPr txBox="1"/>
          <p:nvPr/>
        </p:nvSpPr>
        <p:spPr>
          <a:xfrm>
            <a:off x="2887977" y="2217458"/>
            <a:ext cx="3727977" cy="523220"/>
          </a:xfrm>
          <a:prstGeom prst="rect">
            <a:avLst/>
          </a:prstGeom>
          <a:noFill/>
        </p:spPr>
        <p:txBody>
          <a:bodyPr wrap="square" rtlCol="0">
            <a:spAutoFit/>
          </a:bodyPr>
          <a:lstStyle/>
          <a:p>
            <a:pPr algn="ctr"/>
            <a:r>
              <a:rPr lang="es-CL" sz="1600" dirty="0">
                <a:solidFill>
                  <a:schemeClr val="bg1">
                    <a:lumMod val="50000"/>
                  </a:schemeClr>
                </a:solidFill>
                <a:latin typeface="Roboto Condensed" panose="020B0604020202020204" charset="0"/>
                <a:ea typeface="Roboto Condensed" panose="020B0604020202020204" charset="0"/>
              </a:rPr>
              <a:t>Homenaje a Fray Angélico</a:t>
            </a:r>
          </a:p>
          <a:p>
            <a:pPr algn="ctr"/>
            <a:r>
              <a:rPr lang="es-CL" sz="1100" dirty="0">
                <a:solidFill>
                  <a:schemeClr val="bg1">
                    <a:lumMod val="50000"/>
                  </a:schemeClr>
                </a:solidFill>
                <a:latin typeface="Roboto Condensed" panose="020B0604020202020204" charset="0"/>
                <a:ea typeface="Roboto Condensed" panose="020B0604020202020204" charset="0"/>
              </a:rPr>
              <a:t>(Colegio San Ignacio)</a:t>
            </a:r>
          </a:p>
        </p:txBody>
      </p:sp>
      <p:sp>
        <p:nvSpPr>
          <p:cNvPr id="11" name="CuadroTexto 10">
            <a:extLst>
              <a:ext uri="{FF2B5EF4-FFF2-40B4-BE49-F238E27FC236}">
                <a16:creationId xmlns:a16="http://schemas.microsoft.com/office/drawing/2014/main" id="{577CEFFD-15AA-430F-9A55-0214448F9B35}"/>
              </a:ext>
            </a:extLst>
          </p:cNvPr>
          <p:cNvSpPr txBox="1"/>
          <p:nvPr/>
        </p:nvSpPr>
        <p:spPr>
          <a:xfrm>
            <a:off x="6987983" y="4036376"/>
            <a:ext cx="2069200" cy="338554"/>
          </a:xfrm>
          <a:prstGeom prst="rect">
            <a:avLst/>
          </a:prstGeom>
          <a:noFill/>
        </p:spPr>
        <p:txBody>
          <a:bodyPr wrap="square" rtlCol="0">
            <a:spAutoFit/>
          </a:bodyPr>
          <a:lstStyle/>
          <a:p>
            <a:pPr algn="ctr"/>
            <a:r>
              <a:rPr lang="es-CL" sz="1600" dirty="0">
                <a:solidFill>
                  <a:schemeClr val="bg1">
                    <a:lumMod val="50000"/>
                  </a:schemeClr>
                </a:solidFill>
                <a:latin typeface="Roboto Condensed" panose="020B0604020202020204" charset="0"/>
                <a:ea typeface="Roboto Condensed" panose="020B0604020202020204" charset="0"/>
              </a:rPr>
              <a:t>Recinto alucinante</a:t>
            </a:r>
            <a:endParaRPr lang="es-CL" dirty="0"/>
          </a:p>
        </p:txBody>
      </p:sp>
      <p:pic>
        <p:nvPicPr>
          <p:cNvPr id="6" name="Imagen 5">
            <a:extLst>
              <a:ext uri="{FF2B5EF4-FFF2-40B4-BE49-F238E27FC236}">
                <a16:creationId xmlns:a16="http://schemas.microsoft.com/office/drawing/2014/main" id="{7227BAB0-EBD4-4E89-9FCF-F3E5AEFF862A}"/>
              </a:ext>
            </a:extLst>
          </p:cNvPr>
          <p:cNvPicPr>
            <a:picLocks noChangeAspect="1"/>
          </p:cNvPicPr>
          <p:nvPr/>
        </p:nvPicPr>
        <p:blipFill rotWithShape="1">
          <a:blip r:embed="rId3"/>
          <a:srcRect l="39252" t="17259" r="40009" b="18540"/>
          <a:stretch/>
        </p:blipFill>
        <p:spPr>
          <a:xfrm>
            <a:off x="6711570" y="114682"/>
            <a:ext cx="2292783" cy="3782518"/>
          </a:xfrm>
          <a:prstGeom prst="rect">
            <a:avLst/>
          </a:prstGeom>
        </p:spPr>
      </p:pic>
      <p:pic>
        <p:nvPicPr>
          <p:cNvPr id="14" name="Imagen 13">
            <a:extLst>
              <a:ext uri="{FF2B5EF4-FFF2-40B4-BE49-F238E27FC236}">
                <a16:creationId xmlns:a16="http://schemas.microsoft.com/office/drawing/2014/main" id="{EF5B5356-C963-4826-BED0-3D0B5E4E5101}"/>
              </a:ext>
            </a:extLst>
          </p:cNvPr>
          <p:cNvPicPr>
            <a:picLocks noChangeAspect="1"/>
          </p:cNvPicPr>
          <p:nvPr/>
        </p:nvPicPr>
        <p:blipFill rotWithShape="1">
          <a:blip r:embed="rId4"/>
          <a:srcRect l="36070" t="17554" r="37582" b="18304"/>
          <a:stretch/>
        </p:blipFill>
        <p:spPr>
          <a:xfrm>
            <a:off x="185149" y="163288"/>
            <a:ext cx="2881238" cy="3738182"/>
          </a:xfrm>
          <a:prstGeom prst="rect">
            <a:avLst/>
          </a:prstGeom>
        </p:spPr>
      </p:pic>
      <p:pic>
        <p:nvPicPr>
          <p:cNvPr id="3" name="Imagen 2">
            <a:extLst>
              <a:ext uri="{FF2B5EF4-FFF2-40B4-BE49-F238E27FC236}">
                <a16:creationId xmlns:a16="http://schemas.microsoft.com/office/drawing/2014/main" id="{FEC40D41-4E79-4087-A30A-3B4CA3D964A8}"/>
              </a:ext>
            </a:extLst>
          </p:cNvPr>
          <p:cNvPicPr>
            <a:picLocks noChangeAspect="1"/>
          </p:cNvPicPr>
          <p:nvPr/>
        </p:nvPicPr>
        <p:blipFill>
          <a:blip r:embed="rId5"/>
          <a:stretch>
            <a:fillRect/>
          </a:stretch>
        </p:blipFill>
        <p:spPr>
          <a:xfrm>
            <a:off x="3305694" y="2768157"/>
            <a:ext cx="3167125" cy="2375343"/>
          </a:xfrm>
          <a:prstGeom prst="rect">
            <a:avLst/>
          </a:prstGeom>
        </p:spPr>
      </p:pic>
    </p:spTree>
    <p:extLst>
      <p:ext uri="{BB962C8B-B14F-4D97-AF65-F5344CB8AC3E}">
        <p14:creationId xmlns:p14="http://schemas.microsoft.com/office/powerpoint/2010/main" val="830794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83236" y="277872"/>
            <a:ext cx="312460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Gustavo Poblete</a:t>
            </a:r>
            <a:endParaRPr dirty="0"/>
          </a:p>
        </p:txBody>
      </p:sp>
      <p:sp>
        <p:nvSpPr>
          <p:cNvPr id="205" name="Google Shape;205;p28"/>
          <p:cNvSpPr/>
          <p:nvPr/>
        </p:nvSpPr>
        <p:spPr>
          <a:xfrm>
            <a:off x="-145250" y="-373850"/>
            <a:ext cx="1915875" cy="1081375"/>
          </a:xfrm>
          <a:custGeom>
            <a:avLst/>
            <a:gdLst/>
            <a:ahLst/>
            <a:cxnLst/>
            <a:rect l="l" t="t" r="r" b="b"/>
            <a:pathLst>
              <a:path w="76635" h="43255" extrusionOk="0">
                <a:moveTo>
                  <a:pt x="0" y="10011"/>
                </a:moveTo>
                <a:cubicBezTo>
                  <a:pt x="6271" y="15534"/>
                  <a:pt x="24855" y="44820"/>
                  <a:pt x="37627" y="43151"/>
                </a:cubicBezTo>
                <a:cubicBezTo>
                  <a:pt x="50400" y="41483"/>
                  <a:pt x="70134" y="7192"/>
                  <a:pt x="76635" y="0"/>
                </a:cubicBezTo>
              </a:path>
            </a:pathLst>
          </a:custGeom>
          <a:noFill/>
          <a:ln w="19050" cap="flat" cmpd="sng">
            <a:solidFill>
              <a:srgbClr val="FFFFFF"/>
            </a:solidFill>
            <a:prstDash val="dot"/>
            <a:round/>
            <a:headEnd type="none" w="med" len="med"/>
            <a:tailEnd type="none" w="med" len="med"/>
          </a:ln>
        </p:spPr>
      </p:sp>
      <p:sp>
        <p:nvSpPr>
          <p:cNvPr id="212" name="Google Shape;212;p28"/>
          <p:cNvSpPr/>
          <p:nvPr/>
        </p:nvSpPr>
        <p:spPr>
          <a:xfrm>
            <a:off x="6187800" y="-664763"/>
            <a:ext cx="3124600" cy="1823200"/>
          </a:xfrm>
          <a:custGeom>
            <a:avLst/>
            <a:gdLst/>
            <a:ahLst/>
            <a:cxnLst/>
            <a:rect l="l" t="t" r="r" b="b"/>
            <a:pathLst>
              <a:path w="124984" h="72928" extrusionOk="0">
                <a:moveTo>
                  <a:pt x="0" y="5801"/>
                </a:moveTo>
                <a:cubicBezTo>
                  <a:pt x="5984" y="5629"/>
                  <a:pt x="20827" y="-6338"/>
                  <a:pt x="35901" y="4766"/>
                </a:cubicBezTo>
                <a:cubicBezTo>
                  <a:pt x="50975" y="15870"/>
                  <a:pt x="76060" y="67247"/>
                  <a:pt x="90443" y="72425"/>
                </a:cubicBezTo>
                <a:cubicBezTo>
                  <a:pt x="104826" y="77603"/>
                  <a:pt x="116735" y="40379"/>
                  <a:pt x="122201" y="35834"/>
                </a:cubicBezTo>
                <a:cubicBezTo>
                  <a:pt x="127667" y="31289"/>
                  <a:pt x="123064" y="43601"/>
                  <a:pt x="123237" y="45154"/>
                </a:cubicBezTo>
              </a:path>
            </a:pathLst>
          </a:custGeom>
          <a:noFill/>
          <a:ln w="19050" cap="flat" cmpd="sng">
            <a:solidFill>
              <a:srgbClr val="FFFFFF"/>
            </a:solidFill>
            <a:prstDash val="dot"/>
            <a:round/>
            <a:headEnd type="none" w="med" len="med"/>
            <a:tailEnd type="none" w="med" len="med"/>
          </a:ln>
        </p:spPr>
      </p:sp>
      <p:sp>
        <p:nvSpPr>
          <p:cNvPr id="10" name="CuadroTexto 9">
            <a:extLst>
              <a:ext uri="{FF2B5EF4-FFF2-40B4-BE49-F238E27FC236}">
                <a16:creationId xmlns:a16="http://schemas.microsoft.com/office/drawing/2014/main" id="{7CEB7FC9-6B54-49A1-BE84-9F99A763C1A8}"/>
              </a:ext>
            </a:extLst>
          </p:cNvPr>
          <p:cNvSpPr txBox="1"/>
          <p:nvPr/>
        </p:nvSpPr>
        <p:spPr>
          <a:xfrm>
            <a:off x="83236" y="4816444"/>
            <a:ext cx="3124601" cy="307777"/>
          </a:xfrm>
          <a:prstGeom prst="rect">
            <a:avLst/>
          </a:prstGeom>
          <a:noFill/>
        </p:spPr>
        <p:txBody>
          <a:bodyPr wrap="square" rtlCol="0">
            <a:spAutoFit/>
          </a:bodyPr>
          <a:lstStyle/>
          <a:p>
            <a:pPr algn="ctr"/>
            <a:r>
              <a:rPr lang="es-CL" dirty="0">
                <a:solidFill>
                  <a:schemeClr val="bg1">
                    <a:lumMod val="20000"/>
                    <a:lumOff val="80000"/>
                  </a:schemeClr>
                </a:solidFill>
              </a:rPr>
              <a:t>Serie Negra </a:t>
            </a:r>
            <a:r>
              <a:rPr lang="es-CL" dirty="0" err="1">
                <a:solidFill>
                  <a:schemeClr val="bg1">
                    <a:lumMod val="20000"/>
                    <a:lumOff val="80000"/>
                  </a:schemeClr>
                </a:solidFill>
              </a:rPr>
              <a:t>N°</a:t>
            </a:r>
            <a:r>
              <a:rPr lang="es-CL" dirty="0">
                <a:solidFill>
                  <a:schemeClr val="bg1">
                    <a:lumMod val="20000"/>
                    <a:lumOff val="80000"/>
                  </a:schemeClr>
                </a:solidFill>
              </a:rPr>
              <a:t> 12</a:t>
            </a:r>
          </a:p>
        </p:txBody>
      </p:sp>
      <p:sp>
        <p:nvSpPr>
          <p:cNvPr id="13" name="CuadroTexto 12">
            <a:extLst>
              <a:ext uri="{FF2B5EF4-FFF2-40B4-BE49-F238E27FC236}">
                <a16:creationId xmlns:a16="http://schemas.microsoft.com/office/drawing/2014/main" id="{C7DF1418-CCBC-4D97-A8AD-22345F9A1501}"/>
              </a:ext>
            </a:extLst>
          </p:cNvPr>
          <p:cNvSpPr txBox="1"/>
          <p:nvPr/>
        </p:nvSpPr>
        <p:spPr>
          <a:xfrm>
            <a:off x="3334620" y="4751169"/>
            <a:ext cx="2160319" cy="307777"/>
          </a:xfrm>
          <a:prstGeom prst="rect">
            <a:avLst/>
          </a:prstGeom>
          <a:noFill/>
        </p:spPr>
        <p:txBody>
          <a:bodyPr wrap="square" rtlCol="0">
            <a:spAutoFit/>
          </a:bodyPr>
          <a:lstStyle/>
          <a:p>
            <a:pPr algn="ctr"/>
            <a:r>
              <a:rPr lang="es-CL" dirty="0">
                <a:solidFill>
                  <a:schemeClr val="bg1">
                    <a:lumMod val="20000"/>
                    <a:lumOff val="80000"/>
                  </a:schemeClr>
                </a:solidFill>
              </a:rPr>
              <a:t>Serie negra </a:t>
            </a:r>
            <a:r>
              <a:rPr lang="es-CL" dirty="0" err="1">
                <a:solidFill>
                  <a:schemeClr val="bg1">
                    <a:lumMod val="20000"/>
                    <a:lumOff val="80000"/>
                  </a:schemeClr>
                </a:solidFill>
              </a:rPr>
              <a:t>N°</a:t>
            </a:r>
            <a:r>
              <a:rPr lang="es-CL" dirty="0">
                <a:solidFill>
                  <a:schemeClr val="bg1">
                    <a:lumMod val="20000"/>
                    <a:lumOff val="80000"/>
                  </a:schemeClr>
                </a:solidFill>
              </a:rPr>
              <a:t> 6</a:t>
            </a:r>
          </a:p>
        </p:txBody>
      </p:sp>
      <p:sp>
        <p:nvSpPr>
          <p:cNvPr id="14" name="CuadroTexto 13">
            <a:extLst>
              <a:ext uri="{FF2B5EF4-FFF2-40B4-BE49-F238E27FC236}">
                <a16:creationId xmlns:a16="http://schemas.microsoft.com/office/drawing/2014/main" id="{982B57D5-7983-4BE3-B32C-B4584DA8BC2D}"/>
              </a:ext>
            </a:extLst>
          </p:cNvPr>
          <p:cNvSpPr txBox="1"/>
          <p:nvPr/>
        </p:nvSpPr>
        <p:spPr>
          <a:xfrm>
            <a:off x="5936163" y="4816444"/>
            <a:ext cx="3124601" cy="307777"/>
          </a:xfrm>
          <a:prstGeom prst="rect">
            <a:avLst/>
          </a:prstGeom>
          <a:noFill/>
        </p:spPr>
        <p:txBody>
          <a:bodyPr wrap="square" rtlCol="0">
            <a:spAutoFit/>
          </a:bodyPr>
          <a:lstStyle/>
          <a:p>
            <a:pPr algn="ctr"/>
            <a:r>
              <a:rPr lang="es-CL" dirty="0">
                <a:solidFill>
                  <a:schemeClr val="bg1">
                    <a:lumMod val="20000"/>
                    <a:lumOff val="80000"/>
                  </a:schemeClr>
                </a:solidFill>
              </a:rPr>
              <a:t>Elemento integración plástica</a:t>
            </a:r>
          </a:p>
        </p:txBody>
      </p:sp>
      <p:pic>
        <p:nvPicPr>
          <p:cNvPr id="4" name="Imagen 3">
            <a:extLst>
              <a:ext uri="{FF2B5EF4-FFF2-40B4-BE49-F238E27FC236}">
                <a16:creationId xmlns:a16="http://schemas.microsoft.com/office/drawing/2014/main" id="{43AFAE8B-006E-43C5-8839-EFBB38CA869F}"/>
              </a:ext>
            </a:extLst>
          </p:cNvPr>
          <p:cNvPicPr>
            <a:picLocks noChangeAspect="1"/>
          </p:cNvPicPr>
          <p:nvPr/>
        </p:nvPicPr>
        <p:blipFill rotWithShape="1">
          <a:blip r:embed="rId3"/>
          <a:srcRect l="32329" t="16734" r="33466" b="17314"/>
          <a:stretch/>
        </p:blipFill>
        <p:spPr>
          <a:xfrm>
            <a:off x="200026" y="1502293"/>
            <a:ext cx="3127728" cy="3213981"/>
          </a:xfrm>
          <a:prstGeom prst="rect">
            <a:avLst/>
          </a:prstGeom>
        </p:spPr>
      </p:pic>
      <p:pic>
        <p:nvPicPr>
          <p:cNvPr id="6" name="Imagen 5">
            <a:extLst>
              <a:ext uri="{FF2B5EF4-FFF2-40B4-BE49-F238E27FC236}">
                <a16:creationId xmlns:a16="http://schemas.microsoft.com/office/drawing/2014/main" id="{339589DE-4D5A-4E91-8F41-D84E89CE8EF4}"/>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l="38039" t="16734" r="39307" b="17314"/>
          <a:stretch/>
        </p:blipFill>
        <p:spPr>
          <a:xfrm>
            <a:off x="3530231" y="1502293"/>
            <a:ext cx="2071467" cy="3213981"/>
          </a:xfrm>
          <a:prstGeom prst="rect">
            <a:avLst/>
          </a:prstGeom>
        </p:spPr>
      </p:pic>
      <p:pic>
        <p:nvPicPr>
          <p:cNvPr id="11" name="Imagen 10">
            <a:extLst>
              <a:ext uri="{FF2B5EF4-FFF2-40B4-BE49-F238E27FC236}">
                <a16:creationId xmlns:a16="http://schemas.microsoft.com/office/drawing/2014/main" id="{7C06A590-411F-4F7A-9074-0DA5533ECFFF}"/>
              </a:ext>
            </a:extLst>
          </p:cNvPr>
          <p:cNvPicPr>
            <a:picLocks noChangeAspect="1"/>
          </p:cNvPicPr>
          <p:nvPr/>
        </p:nvPicPr>
        <p:blipFill rotWithShape="1">
          <a:blip r:embed="rId6"/>
          <a:srcRect l="32329" t="18726" r="33333" b="17311"/>
          <a:stretch/>
        </p:blipFill>
        <p:spPr>
          <a:xfrm>
            <a:off x="5734337" y="1502293"/>
            <a:ext cx="3209638" cy="3186335"/>
          </a:xfrm>
          <a:prstGeom prst="rect">
            <a:avLst/>
          </a:prstGeom>
        </p:spPr>
      </p:pic>
    </p:spTree>
    <p:extLst>
      <p:ext uri="{BB962C8B-B14F-4D97-AF65-F5344CB8AC3E}">
        <p14:creationId xmlns:p14="http://schemas.microsoft.com/office/powerpoint/2010/main" val="2988845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1491CB2-73E1-416A-A266-6460C49DB832}"/>
              </a:ext>
            </a:extLst>
          </p:cNvPr>
          <p:cNvSpPr txBox="1"/>
          <p:nvPr/>
        </p:nvSpPr>
        <p:spPr>
          <a:xfrm>
            <a:off x="6468834" y="380246"/>
            <a:ext cx="2604902" cy="461665"/>
          </a:xfrm>
          <a:prstGeom prst="rect">
            <a:avLst/>
          </a:prstGeom>
          <a:noFill/>
        </p:spPr>
        <p:txBody>
          <a:bodyPr wrap="square" rtlCol="0">
            <a:spAutoFit/>
          </a:bodyPr>
          <a:lstStyle/>
          <a:p>
            <a:r>
              <a:rPr lang="es-CL" sz="2400" b="1" dirty="0">
                <a:solidFill>
                  <a:schemeClr val="bg2"/>
                </a:solidFill>
                <a:latin typeface="Lilita One" panose="020B0604020202020204" charset="0"/>
              </a:rPr>
              <a:t>Federico </a:t>
            </a:r>
            <a:r>
              <a:rPr lang="es-CL" sz="2400" b="1" dirty="0" err="1">
                <a:solidFill>
                  <a:schemeClr val="bg2"/>
                </a:solidFill>
                <a:latin typeface="Lilita One" panose="020B0604020202020204" charset="0"/>
              </a:rPr>
              <a:t>Assler</a:t>
            </a:r>
            <a:endParaRPr lang="es-CL" sz="2400" b="1" dirty="0">
              <a:solidFill>
                <a:schemeClr val="bg2"/>
              </a:solidFill>
              <a:latin typeface="Lilita One" panose="020B0604020202020204" charset="0"/>
            </a:endParaRPr>
          </a:p>
        </p:txBody>
      </p:sp>
      <p:sp>
        <p:nvSpPr>
          <p:cNvPr id="15" name="CuadroTexto 14">
            <a:extLst>
              <a:ext uri="{FF2B5EF4-FFF2-40B4-BE49-F238E27FC236}">
                <a16:creationId xmlns:a16="http://schemas.microsoft.com/office/drawing/2014/main" id="{399EB44B-0F5D-4A6B-BE60-0514359735EF}"/>
              </a:ext>
            </a:extLst>
          </p:cNvPr>
          <p:cNvSpPr txBox="1"/>
          <p:nvPr/>
        </p:nvSpPr>
        <p:spPr>
          <a:xfrm>
            <a:off x="70265" y="139005"/>
            <a:ext cx="2604902" cy="307777"/>
          </a:xfrm>
          <a:prstGeom prst="rect">
            <a:avLst/>
          </a:prstGeom>
          <a:noFill/>
        </p:spPr>
        <p:txBody>
          <a:bodyPr wrap="square" rtlCol="0">
            <a:spAutoFit/>
          </a:bodyPr>
          <a:lstStyle/>
          <a:p>
            <a:pPr algn="ctr"/>
            <a:r>
              <a:rPr lang="es-CL" dirty="0">
                <a:solidFill>
                  <a:schemeClr val="bg2"/>
                </a:solidFill>
              </a:rPr>
              <a:t>Apasionado despertar</a:t>
            </a:r>
          </a:p>
        </p:txBody>
      </p:sp>
      <p:sp>
        <p:nvSpPr>
          <p:cNvPr id="7" name="CuadroTexto 6">
            <a:extLst>
              <a:ext uri="{FF2B5EF4-FFF2-40B4-BE49-F238E27FC236}">
                <a16:creationId xmlns:a16="http://schemas.microsoft.com/office/drawing/2014/main" id="{C3BAB8BF-E51F-4D0C-8C40-D38B305CCEF3}"/>
              </a:ext>
            </a:extLst>
          </p:cNvPr>
          <p:cNvSpPr txBox="1"/>
          <p:nvPr/>
        </p:nvSpPr>
        <p:spPr>
          <a:xfrm>
            <a:off x="4428180" y="914400"/>
            <a:ext cx="3087994" cy="307777"/>
          </a:xfrm>
          <a:prstGeom prst="rect">
            <a:avLst/>
          </a:prstGeom>
          <a:noFill/>
        </p:spPr>
        <p:txBody>
          <a:bodyPr wrap="square" rtlCol="0">
            <a:spAutoFit/>
          </a:bodyPr>
          <a:lstStyle/>
          <a:p>
            <a:pPr algn="ctr"/>
            <a:r>
              <a:rPr lang="es-CL" dirty="0">
                <a:solidFill>
                  <a:schemeClr val="bg2"/>
                </a:solidFill>
              </a:rPr>
              <a:t>Acontecimiento encarnado</a:t>
            </a:r>
          </a:p>
        </p:txBody>
      </p:sp>
      <p:pic>
        <p:nvPicPr>
          <p:cNvPr id="4" name="Imagen 3">
            <a:extLst>
              <a:ext uri="{FF2B5EF4-FFF2-40B4-BE49-F238E27FC236}">
                <a16:creationId xmlns:a16="http://schemas.microsoft.com/office/drawing/2014/main" id="{639C5C0A-0E65-43BE-9F02-57AC77A13B6A}"/>
              </a:ext>
            </a:extLst>
          </p:cNvPr>
          <p:cNvPicPr>
            <a:picLocks noChangeAspect="1"/>
          </p:cNvPicPr>
          <p:nvPr/>
        </p:nvPicPr>
        <p:blipFill rotWithShape="1">
          <a:blip r:embed="rId3"/>
          <a:srcRect l="37188" t="16578" r="38955" b="18848"/>
          <a:stretch/>
        </p:blipFill>
        <p:spPr>
          <a:xfrm>
            <a:off x="202996" y="568145"/>
            <a:ext cx="2968829" cy="4282461"/>
          </a:xfrm>
          <a:prstGeom prst="rect">
            <a:avLst/>
          </a:prstGeom>
          <a:ln w="57150">
            <a:solidFill>
              <a:srgbClr val="C00000"/>
            </a:solidFill>
          </a:ln>
        </p:spPr>
      </p:pic>
      <p:pic>
        <p:nvPicPr>
          <p:cNvPr id="9" name="Imagen 8">
            <a:extLst>
              <a:ext uri="{FF2B5EF4-FFF2-40B4-BE49-F238E27FC236}">
                <a16:creationId xmlns:a16="http://schemas.microsoft.com/office/drawing/2014/main" id="{55EA2612-4AA7-4CE1-99ED-18027CA5CBE8}"/>
              </a:ext>
            </a:extLst>
          </p:cNvPr>
          <p:cNvPicPr>
            <a:picLocks noChangeAspect="1"/>
          </p:cNvPicPr>
          <p:nvPr/>
        </p:nvPicPr>
        <p:blipFill rotWithShape="1">
          <a:blip r:embed="rId4"/>
          <a:srcRect l="31770" t="17136" r="32709" b="32888"/>
          <a:stretch/>
        </p:blipFill>
        <p:spPr>
          <a:xfrm>
            <a:off x="3533774" y="1372450"/>
            <a:ext cx="4638675" cy="3478156"/>
          </a:xfrm>
          <a:prstGeom prst="rect">
            <a:avLst/>
          </a:prstGeom>
          <a:ln w="57150">
            <a:solidFill>
              <a:srgbClr val="C00000"/>
            </a:solidFill>
          </a:ln>
        </p:spPr>
      </p:pic>
    </p:spTree>
    <p:extLst>
      <p:ext uri="{BB962C8B-B14F-4D97-AF65-F5344CB8AC3E}">
        <p14:creationId xmlns:p14="http://schemas.microsoft.com/office/powerpoint/2010/main" val="1264993757"/>
      </p:ext>
    </p:extLst>
  </p:cSld>
  <p:clrMapOvr>
    <a:masterClrMapping/>
  </p:clrMapOvr>
</p:sld>
</file>

<file path=ppt/theme/theme1.xml><?xml version="1.0" encoding="utf-8"?>
<a:theme xmlns:a="http://schemas.openxmlformats.org/drawingml/2006/main" name="Physical Education Exercises by Slidesgo">
  <a:themeElements>
    <a:clrScheme name="Simple Light">
      <a:dk1>
        <a:srgbClr val="42279D"/>
      </a:dk1>
      <a:lt1>
        <a:srgbClr val="7146FF"/>
      </a:lt1>
      <a:dk2>
        <a:srgbClr val="FF5608"/>
      </a:dk2>
      <a:lt2>
        <a:srgbClr val="FFDA00"/>
      </a:lt2>
      <a:accent1>
        <a:srgbClr val="FFFFFF"/>
      </a:accent1>
      <a:accent2>
        <a:srgbClr val="7146FF"/>
      </a:accent2>
      <a:accent3>
        <a:srgbClr val="FFDA00"/>
      </a:accent3>
      <a:accent4>
        <a:srgbClr val="FF5608"/>
      </a:accent4>
      <a:accent5>
        <a:srgbClr val="CA4406"/>
      </a:accent5>
      <a:accent6>
        <a:srgbClr val="E2C30B"/>
      </a:accent6>
      <a:hlink>
        <a:srgbClr val="42279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TotalTime>
  <Words>3210</Words>
  <Application>Microsoft Macintosh PowerPoint</Application>
  <PresentationFormat>Presentación en pantalla (16:9)</PresentationFormat>
  <Paragraphs>107</Paragraphs>
  <Slides>10</Slides>
  <Notes>10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10</vt:i4>
      </vt:variant>
    </vt:vector>
  </HeadingPairs>
  <TitlesOfParts>
    <vt:vector size="19" baseType="lpstr">
      <vt:lpstr>Roboto Condensed</vt:lpstr>
      <vt:lpstr>Roboto Condensed Light</vt:lpstr>
      <vt:lpstr>Arial</vt:lpstr>
      <vt:lpstr>Livvic</vt:lpstr>
      <vt:lpstr>Source Sans Pro</vt:lpstr>
      <vt:lpstr>Bubblegum Sans</vt:lpstr>
      <vt:lpstr>Lilita One</vt:lpstr>
      <vt:lpstr>Open Sans</vt:lpstr>
      <vt:lpstr>Physical Education Exercises by Slidesgo</vt:lpstr>
      <vt:lpstr>Arte Abstracto en Chile</vt:lpstr>
      <vt:lpstr>Elsa Bolívar</vt:lpstr>
      <vt:lpstr>Presentación de PowerPoint</vt:lpstr>
      <vt:lpstr>Ramón Vergara Grez</vt:lpstr>
      <vt:lpstr>Gustavo Poblete</vt:lpstr>
      <vt:lpstr>Presentación de PowerPoint</vt:lpstr>
      <vt:lpstr>Mario Carreño</vt:lpstr>
      <vt:lpstr>Gustavo Poblete</vt:lpstr>
      <vt:lpstr>Presentación de PowerPoint</vt:lpstr>
      <vt:lpstr>Arte Abstracto en Chile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 Abstracto en Chile</dc:title>
  <dc:creator>Carmen Julia  Undurraga Ossa</dc:creator>
  <cp:lastModifiedBy>Paula Benavides</cp:lastModifiedBy>
  <cp:revision>6</cp:revision>
  <dcterms:modified xsi:type="dcterms:W3CDTF">2020-10-13T13:31:04Z</dcterms:modified>
</cp:coreProperties>
</file>