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3" r:id="rId4"/>
    <p:sldId id="264" r:id="rId5"/>
    <p:sldId id="277" r:id="rId6"/>
    <p:sldId id="265" r:id="rId7"/>
    <p:sldId id="278" r:id="rId8"/>
    <p:sldId id="267" r:id="rId9"/>
    <p:sldId id="279" r:id="rId10"/>
    <p:sldId id="268" r:id="rId11"/>
    <p:sldId id="282" r:id="rId12"/>
    <p:sldId id="280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0" autoAdjust="0"/>
    <p:restoredTop sz="94660"/>
  </p:normalViewPr>
  <p:slideViewPr>
    <p:cSldViewPr>
      <p:cViewPr varScale="1">
        <p:scale>
          <a:sx n="84" d="100"/>
          <a:sy n="84" d="100"/>
        </p:scale>
        <p:origin x="-15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ABDD-A333-4253-A5ED-A7E6F30A2E4F}" type="datetimeFigureOut">
              <a:rPr lang="es-CL" smtClean="0"/>
              <a:pPr/>
              <a:t>17-08-2012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0CE9-A21D-44E0-A741-63DADA2D400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ABDD-A333-4253-A5ED-A7E6F30A2E4F}" type="datetimeFigureOut">
              <a:rPr lang="es-CL" smtClean="0"/>
              <a:pPr/>
              <a:t>17-08-2012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0CE9-A21D-44E0-A741-63DADA2D400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ABDD-A333-4253-A5ED-A7E6F30A2E4F}" type="datetimeFigureOut">
              <a:rPr lang="es-CL" smtClean="0"/>
              <a:pPr/>
              <a:t>17-08-2012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0CE9-A21D-44E0-A741-63DADA2D400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ABDD-A333-4253-A5ED-A7E6F30A2E4F}" type="datetimeFigureOut">
              <a:rPr lang="es-CL" smtClean="0"/>
              <a:pPr/>
              <a:t>17-08-2012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0CE9-A21D-44E0-A741-63DADA2D400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ABDD-A333-4253-A5ED-A7E6F30A2E4F}" type="datetimeFigureOut">
              <a:rPr lang="es-CL" smtClean="0"/>
              <a:pPr/>
              <a:t>17-08-2012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0CE9-A21D-44E0-A741-63DADA2D400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ABDD-A333-4253-A5ED-A7E6F30A2E4F}" type="datetimeFigureOut">
              <a:rPr lang="es-CL" smtClean="0"/>
              <a:pPr/>
              <a:t>17-08-2012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0CE9-A21D-44E0-A741-63DADA2D400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ABDD-A333-4253-A5ED-A7E6F30A2E4F}" type="datetimeFigureOut">
              <a:rPr lang="es-CL" smtClean="0"/>
              <a:pPr/>
              <a:t>17-08-2012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0CE9-A21D-44E0-A741-63DADA2D400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ABDD-A333-4253-A5ED-A7E6F30A2E4F}" type="datetimeFigureOut">
              <a:rPr lang="es-CL" smtClean="0"/>
              <a:pPr/>
              <a:t>17-08-2012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0CE9-A21D-44E0-A741-63DADA2D400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ABDD-A333-4253-A5ED-A7E6F30A2E4F}" type="datetimeFigureOut">
              <a:rPr lang="es-CL" smtClean="0"/>
              <a:pPr/>
              <a:t>17-08-2012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0CE9-A21D-44E0-A741-63DADA2D400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ABDD-A333-4253-A5ED-A7E6F30A2E4F}" type="datetimeFigureOut">
              <a:rPr lang="es-CL" smtClean="0"/>
              <a:pPr/>
              <a:t>17-08-2012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0CE9-A21D-44E0-A741-63DADA2D400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ABDD-A333-4253-A5ED-A7E6F30A2E4F}" type="datetimeFigureOut">
              <a:rPr lang="es-CL" smtClean="0"/>
              <a:pPr/>
              <a:t>17-08-2012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0CE9-A21D-44E0-A741-63DADA2D400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EABDD-A333-4253-A5ED-A7E6F30A2E4F}" type="datetimeFigureOut">
              <a:rPr lang="es-CL" smtClean="0"/>
              <a:pPr/>
              <a:t>17-08-2012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60CE9-A21D-44E0-A741-63DADA2D400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LAweKU1xj8&amp;feature=related" TargetMode="External"/><Relationship Id="rId2" Type="http://schemas.openxmlformats.org/officeDocument/2006/relationships/hyperlink" Target="http://www.youtube.com/watch?v=gJyqYuqAM5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>
                <a:latin typeface="Arial" pitchFamily="34" charset="0"/>
                <a:cs typeface="Arial" pitchFamily="34" charset="0"/>
              </a:rPr>
              <a:t>Procesos productivos del Cobre</a:t>
            </a:r>
            <a:endParaRPr lang="es-CL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642918"/>
            <a:ext cx="8229600" cy="764704"/>
          </a:xfrm>
        </p:spPr>
        <p:txBody>
          <a:bodyPr>
            <a:normAutofit/>
          </a:bodyPr>
          <a:lstStyle/>
          <a:p>
            <a:r>
              <a:rPr lang="es-CL" sz="2800" dirty="0" smtClean="0">
                <a:latin typeface="Arial" pitchFamily="34" charset="0"/>
                <a:cs typeface="Arial" pitchFamily="34" charset="0"/>
              </a:rPr>
              <a:t>Purificación final</a:t>
            </a:r>
            <a:endParaRPr lang="es-CL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27984" y="1428736"/>
            <a:ext cx="4546848" cy="5072098"/>
          </a:xfrm>
        </p:spPr>
        <p:txBody>
          <a:bodyPr>
            <a:normAutofit/>
          </a:bodyPr>
          <a:lstStyle/>
          <a:p>
            <a:r>
              <a:rPr lang="es-CL" sz="1600" dirty="0" smtClean="0">
                <a:latin typeface="Arial" pitchFamily="34" charset="0"/>
                <a:cs typeface="Arial" pitchFamily="34" charset="0"/>
              </a:rPr>
              <a:t>Los cátodos de cobre, de 99,99% de pureza, se producen con reacciones producidas por electricidad.</a:t>
            </a:r>
          </a:p>
          <a:p>
            <a:r>
              <a:rPr lang="es-CL" sz="1600" dirty="0" smtClean="0">
                <a:latin typeface="Arial" pitchFamily="34" charset="0"/>
                <a:cs typeface="Arial" pitchFamily="34" charset="0"/>
              </a:rPr>
              <a:t>En hidrometalurgia el proceso se llama “</a:t>
            </a:r>
            <a:r>
              <a:rPr lang="es-CL" sz="1600" dirty="0" err="1" smtClean="0">
                <a:latin typeface="Arial" pitchFamily="34" charset="0"/>
                <a:cs typeface="Arial" pitchFamily="34" charset="0"/>
              </a:rPr>
              <a:t>electroobtención</a:t>
            </a:r>
            <a:r>
              <a:rPr lang="es-CL" sz="1600" dirty="0" smtClean="0">
                <a:latin typeface="Arial" pitchFamily="34" charset="0"/>
                <a:cs typeface="Arial" pitchFamily="34" charset="0"/>
              </a:rPr>
              <a:t>”:</a:t>
            </a:r>
          </a:p>
          <a:p>
            <a:pPr lvl="1"/>
            <a:r>
              <a:rPr lang="es-CL" sz="1600" dirty="0" smtClean="0">
                <a:latin typeface="Arial" pitchFamily="34" charset="0"/>
                <a:cs typeface="Arial" pitchFamily="34" charset="0"/>
              </a:rPr>
              <a:t>Se pasa corriente por la disolución de cobre en agua.</a:t>
            </a:r>
          </a:p>
          <a:p>
            <a:pPr lvl="1"/>
            <a:r>
              <a:rPr lang="es-CL" sz="1600" dirty="0" smtClean="0">
                <a:latin typeface="Arial" pitchFamily="34" charset="0"/>
                <a:cs typeface="Arial" pitchFamily="34" charset="0"/>
              </a:rPr>
              <a:t>El cobre disuelto se deposita como cobre metálico en el cátodo.</a:t>
            </a:r>
          </a:p>
          <a:p>
            <a:r>
              <a:rPr lang="es-CL" sz="1600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CL" sz="1600" dirty="0" err="1" smtClean="0">
                <a:latin typeface="Arial" pitchFamily="34" charset="0"/>
                <a:cs typeface="Arial" pitchFamily="34" charset="0"/>
              </a:rPr>
              <a:t>pirometalurgia</a:t>
            </a:r>
            <a:r>
              <a:rPr lang="es-CL" sz="1600" dirty="0" smtClean="0">
                <a:latin typeface="Arial" pitchFamily="34" charset="0"/>
                <a:cs typeface="Arial" pitchFamily="34" charset="0"/>
              </a:rPr>
              <a:t> recibe el nombre de “</a:t>
            </a:r>
            <a:r>
              <a:rPr lang="es-CL" sz="1600" dirty="0" err="1" smtClean="0">
                <a:latin typeface="Arial" pitchFamily="34" charset="0"/>
                <a:cs typeface="Arial" pitchFamily="34" charset="0"/>
              </a:rPr>
              <a:t>electrorrefinación</a:t>
            </a:r>
            <a:r>
              <a:rPr lang="es-CL" sz="1600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lvl="1"/>
            <a:r>
              <a:rPr lang="es-CL" sz="1600" dirty="0" smtClean="0">
                <a:latin typeface="Arial" pitchFamily="34" charset="0"/>
                <a:cs typeface="Arial" pitchFamily="34" charset="0"/>
              </a:rPr>
              <a:t>Los ánodos de cobre impuro se introducen en una disolución de sulfato de cobre y se le pasa corriente.</a:t>
            </a:r>
          </a:p>
          <a:p>
            <a:pPr lvl="1"/>
            <a:r>
              <a:rPr lang="es-CL" sz="1600" dirty="0" smtClean="0">
                <a:latin typeface="Arial" pitchFamily="34" charset="0"/>
                <a:cs typeface="Arial" pitchFamily="34" charset="0"/>
              </a:rPr>
              <a:t>El cobre del ánodo se disuelve y pasa a la disolución.</a:t>
            </a:r>
          </a:p>
          <a:p>
            <a:pPr lvl="1"/>
            <a:r>
              <a:rPr lang="es-CL" sz="1600" dirty="0" smtClean="0">
                <a:latin typeface="Arial" pitchFamily="34" charset="0"/>
                <a:cs typeface="Arial" pitchFamily="34" charset="0"/>
              </a:rPr>
              <a:t>El cobre disuelto se deposita como cobre metálico en el cátodo.</a:t>
            </a:r>
          </a:p>
        </p:txBody>
      </p:sp>
      <p:pic>
        <p:nvPicPr>
          <p:cNvPr id="6146" name="Picture 2" descr="G:\fotos proceso prod\Electrorrefinació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396" y="1988840"/>
            <a:ext cx="4319588" cy="2886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1. ¿ En qué influye que el cobre sea oxidado o sulfurado?</a:t>
            </a:r>
          </a:p>
          <a:p>
            <a:r>
              <a:rPr lang="es-MX" dirty="0" smtClean="0"/>
              <a:t>2. Nombra el proceso que necesita el cobre.</a:t>
            </a:r>
          </a:p>
          <a:p>
            <a:r>
              <a:rPr lang="es-MX" dirty="0" smtClean="0"/>
              <a:t>3. ¿En que consiste el proceso de flotación?</a:t>
            </a:r>
          </a:p>
          <a:p>
            <a:r>
              <a:rPr lang="es-MX" dirty="0" smtClean="0"/>
              <a:t>4. ¿Por qué es importante el cobre en nuestro país?</a:t>
            </a:r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453336"/>
            <a:ext cx="11461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832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Sugerencias de videos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http://</a:t>
            </a:r>
            <a:r>
              <a:rPr lang="es-CL" dirty="0" smtClean="0">
                <a:hlinkClick r:id="rId2"/>
              </a:rPr>
              <a:t>www.youtube.com/watch?v=gJyqYuqAM5w</a:t>
            </a:r>
            <a:endParaRPr lang="es-CL" dirty="0" smtClean="0"/>
          </a:p>
          <a:p>
            <a:r>
              <a:rPr lang="es-CL" dirty="0">
                <a:hlinkClick r:id="rId3"/>
              </a:rPr>
              <a:t>http://</a:t>
            </a:r>
            <a:r>
              <a:rPr lang="es-CL" dirty="0" smtClean="0">
                <a:hlinkClick r:id="rId3"/>
              </a:rPr>
              <a:t>www.youtube.com/watch?v=hLAweKU1xj8&amp;feature=related</a:t>
            </a:r>
            <a:endParaRPr lang="es-CL" dirty="0" smtClean="0"/>
          </a:p>
          <a:p>
            <a:r>
              <a:rPr lang="es-C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http://www.youtube.com/watch?v=Ci4KtdMvQ9w&amp;feature=related</a:t>
            </a:r>
          </a:p>
        </p:txBody>
      </p:sp>
    </p:spTree>
    <p:extLst>
      <p:ext uri="{BB962C8B-B14F-4D97-AF65-F5344CB8AC3E}">
        <p14:creationId xmlns:p14="http://schemas.microsoft.com/office/powerpoint/2010/main" val="2512039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Este material revisa contenidos de:</a:t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ES" sz="2400" dirty="0" smtClean="0">
                <a:latin typeface="Arial" pitchFamily="34" charset="0"/>
                <a:cs typeface="Arial" pitchFamily="34" charset="0"/>
              </a:rPr>
              <a:t>7mo básico unidad 1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642910" y="1571612"/>
          <a:ext cx="8086724" cy="41757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043362"/>
                <a:gridCol w="4043362"/>
              </a:tblGrid>
              <a:tr h="1138836">
                <a:tc>
                  <a:txBody>
                    <a:bodyPr/>
                    <a:lstStyle/>
                    <a:p>
                      <a:r>
                        <a:rPr lang="es-ES" dirty="0" smtClean="0"/>
                        <a:t>Se espera que los y las estudiantes sean capaces de:</a:t>
                      </a:r>
                      <a:endParaRPr lang="es-E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Cuando los estudiantes han logrado este aprendizaje: 	</a:t>
                      </a:r>
                    </a:p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61692">
                <a:tc>
                  <a:txBody>
                    <a:bodyPr/>
                    <a:lstStyle/>
                    <a:p>
                      <a:endParaRPr lang="es-ES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Describir de manera general los usos de algunos elementos químicos, tales como, cobre, hierro, zinc, litio, aluminio, silicio y cómo se obtienen del entorno </a:t>
                      </a:r>
                    </a:p>
                    <a:p>
                      <a:r>
                        <a:rPr lang="es-E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ES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Elaboran un informe descriptivo de los procesos de extracción y obtención de determinados elementos químicos, tales como, cobre, hierro, zinc, litio, aluminio, silicio. </a:t>
                      </a:r>
                    </a:p>
                    <a:p>
                      <a:r>
                        <a:rPr lang="es-E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es-E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s-E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28794" y="571480"/>
            <a:ext cx="6758006" cy="846158"/>
          </a:xfrm>
        </p:spPr>
        <p:txBody>
          <a:bodyPr>
            <a:normAutofit/>
          </a:bodyPr>
          <a:lstStyle/>
          <a:p>
            <a:r>
              <a:rPr lang="es-CL" sz="2400" dirty="0" smtClean="0">
                <a:latin typeface="Arial" pitchFamily="34" charset="0"/>
                <a:cs typeface="Arial" pitchFamily="34" charset="0"/>
              </a:rPr>
              <a:t>Visión general del proceso</a:t>
            </a:r>
            <a:endParaRPr lang="es-C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214546" y="1428736"/>
            <a:ext cx="11430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Extracción</a:t>
            </a:r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1571604" y="2143116"/>
            <a:ext cx="228601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Chancado y molienda</a:t>
            </a:r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642910" y="3143248"/>
            <a:ext cx="114300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Lixiviación</a:t>
            </a:r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428596" y="3857628"/>
            <a:ext cx="157160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Extracción por solventes</a:t>
            </a:r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1785918" y="5143512"/>
            <a:ext cx="235745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err="1" smtClean="0"/>
              <a:t>Electroobtención</a:t>
            </a:r>
            <a:r>
              <a:rPr lang="es-CL" dirty="0" smtClean="0"/>
              <a:t> / </a:t>
            </a:r>
            <a:r>
              <a:rPr lang="es-CL" dirty="0" err="1" smtClean="0"/>
              <a:t>electrorefinación</a:t>
            </a:r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3643306" y="3071810"/>
            <a:ext cx="114300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Flotación</a:t>
            </a:r>
            <a:endParaRPr lang="es-CL" dirty="0"/>
          </a:p>
        </p:txBody>
      </p:sp>
      <p:sp>
        <p:nvSpPr>
          <p:cNvPr id="10" name="9 CuadroTexto"/>
          <p:cNvSpPr txBox="1"/>
          <p:nvPr/>
        </p:nvSpPr>
        <p:spPr>
          <a:xfrm>
            <a:off x="3643306" y="3929066"/>
            <a:ext cx="114300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Fundición</a:t>
            </a:r>
            <a:endParaRPr lang="es-CL" dirty="0"/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5029200" y="1357298"/>
            <a:ext cx="3900518" cy="50006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buFont typeface="Arial" pitchFamily="34" charset="0"/>
              <a:buChar char="•"/>
              <a:tabLst>
                <a:tab pos="449263" algn="l"/>
              </a:tabLst>
            </a:pPr>
            <a:r>
              <a:rPr lang="es-CL" sz="3200" dirty="0" smtClean="0"/>
              <a:t>El cobre se extrae de dos posible minerales: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s-CL" sz="2800" dirty="0" smtClean="0"/>
              <a:t>Mineral oxidado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s-CL" sz="2800" dirty="0" smtClean="0"/>
              <a:t>Mineral sulfurado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s-CL" sz="2800" dirty="0" smtClean="0"/>
              <a:t>Esto definirá el tipo de proceso que se realiza.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s-CL" sz="2800" dirty="0" smtClean="0"/>
              <a:t>Hidrometalurgia para los minerales oxidados (azul)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s-CL" sz="2800" dirty="0" err="1" smtClean="0"/>
              <a:t>Pirometalurgia</a:t>
            </a:r>
            <a:r>
              <a:rPr lang="es-CL" sz="2800" dirty="0" smtClean="0"/>
              <a:t> para los minerales sulfurados (rojo)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85852" y="428604"/>
            <a:ext cx="2991846" cy="1143000"/>
          </a:xfrm>
        </p:spPr>
        <p:txBody>
          <a:bodyPr>
            <a:normAutofit/>
          </a:bodyPr>
          <a:lstStyle/>
          <a:p>
            <a:pPr algn="l"/>
            <a:r>
              <a:rPr lang="es-CL" sz="2800" dirty="0" smtClean="0"/>
              <a:t>Extracción</a:t>
            </a:r>
            <a:endParaRPr lang="es-CL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214422"/>
            <a:ext cx="3960440" cy="2736304"/>
          </a:xfrm>
        </p:spPr>
        <p:txBody>
          <a:bodyPr>
            <a:normAutofit/>
          </a:bodyPr>
          <a:lstStyle/>
          <a:p>
            <a:r>
              <a:rPr lang="es-CL" sz="2000" dirty="0" smtClean="0">
                <a:latin typeface="Arial" pitchFamily="34" charset="0"/>
                <a:cs typeface="Arial" pitchFamily="34" charset="0"/>
              </a:rPr>
              <a:t>La minas pueden ser.</a:t>
            </a:r>
          </a:p>
          <a:p>
            <a:pPr lvl="1"/>
            <a:r>
              <a:rPr lang="es-CL" sz="2000" dirty="0" smtClean="0">
                <a:latin typeface="Arial" pitchFamily="34" charset="0"/>
                <a:cs typeface="Arial" pitchFamily="34" charset="0"/>
              </a:rPr>
              <a:t>A rajo abierto</a:t>
            </a:r>
          </a:p>
          <a:p>
            <a:pPr lvl="1"/>
            <a:r>
              <a:rPr lang="es-CL" sz="2000" dirty="0" smtClean="0">
                <a:latin typeface="Arial" pitchFamily="34" charset="0"/>
                <a:cs typeface="Arial" pitchFamily="34" charset="0"/>
              </a:rPr>
              <a:t>Subterráneas</a:t>
            </a:r>
          </a:p>
          <a:p>
            <a:r>
              <a:rPr lang="es-CL" sz="2000" dirty="0" smtClean="0">
                <a:latin typeface="Arial" pitchFamily="34" charset="0"/>
                <a:cs typeface="Arial" pitchFamily="34" charset="0"/>
              </a:rPr>
              <a:t>En la gran minería del cobre se utilizan explosivos para realizar la “</a:t>
            </a:r>
            <a:r>
              <a:rPr lang="es-CL" sz="2000" dirty="0" err="1" smtClean="0">
                <a:latin typeface="Arial" pitchFamily="34" charset="0"/>
                <a:cs typeface="Arial" pitchFamily="34" charset="0"/>
              </a:rPr>
              <a:t>tronadura</a:t>
            </a:r>
            <a:r>
              <a:rPr lang="es-CL" sz="2000" dirty="0" smtClean="0">
                <a:latin typeface="Arial" pitchFamily="34" charset="0"/>
                <a:cs typeface="Arial" pitchFamily="34" charset="0"/>
              </a:rPr>
              <a:t>”.</a:t>
            </a:r>
          </a:p>
          <a:p>
            <a:endParaRPr lang="es-CL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G:\fotos proceso prod\Tronadu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76672"/>
            <a:ext cx="4319587" cy="2886075"/>
          </a:xfrm>
          <a:prstGeom prst="rect">
            <a:avLst/>
          </a:prstGeom>
          <a:noFill/>
        </p:spPr>
      </p:pic>
      <p:pic>
        <p:nvPicPr>
          <p:cNvPr id="1027" name="Picture 3" descr="G:\fotos proceso prod\Carguí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429000"/>
            <a:ext cx="4319587" cy="2886075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4932040" y="4005064"/>
            <a:ext cx="381642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CL" sz="2700" dirty="0" smtClean="0"/>
              <a:t> En minería a rajo abierto se cargan camiones con el mineral, en la minería subterránea se cargan trenes.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065632" y="548680"/>
            <a:ext cx="50783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Chancado y molienda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499992" y="1988840"/>
            <a:ext cx="4644008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L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hidrometalurgia solamente se hace el chancado del mineral.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L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</a:t>
            </a:r>
            <a:r>
              <a:rPr kumimoji="0" lang="es-CL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pirometalurgia</a:t>
            </a:r>
            <a:r>
              <a:rPr kumimoji="0" lang="es-CL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luego del chancado se hace una molienda donde se agregan reactivos para procesos posteriores.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C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G:\fotos proceso prod\Molien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4319588" cy="2886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58204" cy="796908"/>
          </a:xfrm>
        </p:spPr>
        <p:txBody>
          <a:bodyPr>
            <a:normAutofit/>
          </a:bodyPr>
          <a:lstStyle/>
          <a:p>
            <a:r>
              <a:rPr lang="es-CL" sz="2800" dirty="0" smtClean="0">
                <a:latin typeface="Arial" pitchFamily="34" charset="0"/>
                <a:cs typeface="Arial" pitchFamily="34" charset="0"/>
              </a:rPr>
              <a:t>Hidrometalurgia</a:t>
            </a:r>
            <a:endParaRPr lang="es-CL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556792"/>
            <a:ext cx="3960440" cy="3872472"/>
          </a:xfrm>
        </p:spPr>
        <p:txBody>
          <a:bodyPr>
            <a:normAutofit/>
          </a:bodyPr>
          <a:lstStyle/>
          <a:p>
            <a:r>
              <a:rPr lang="es-CL" sz="2000" dirty="0" smtClean="0">
                <a:latin typeface="Arial" pitchFamily="34" charset="0"/>
                <a:cs typeface="Arial" pitchFamily="34" charset="0"/>
              </a:rPr>
              <a:t>Se forman grande pilas de mineral chancado.</a:t>
            </a:r>
          </a:p>
          <a:p>
            <a:r>
              <a:rPr lang="es-CL" sz="2000" dirty="0" smtClean="0">
                <a:latin typeface="Arial" pitchFamily="34" charset="0"/>
                <a:cs typeface="Arial" pitchFamily="34" charset="0"/>
              </a:rPr>
              <a:t>Se riega desde arriba de la pila con ácido sulfúrico.</a:t>
            </a:r>
          </a:p>
          <a:p>
            <a:r>
              <a:rPr lang="es-CL" sz="2000" dirty="0" smtClean="0">
                <a:latin typeface="Arial" pitchFamily="34" charset="0"/>
                <a:cs typeface="Arial" pitchFamily="34" charset="0"/>
              </a:rPr>
              <a:t>El mineral reacciona y se disuelve en forma de “sulfato de cobre” en agua, de color </a:t>
            </a:r>
            <a:r>
              <a:rPr lang="es-CL" sz="2000" dirty="0" err="1" smtClean="0">
                <a:latin typeface="Arial" pitchFamily="34" charset="0"/>
                <a:cs typeface="Arial" pitchFamily="34" charset="0"/>
              </a:rPr>
              <a:t>celéste</a:t>
            </a:r>
            <a:r>
              <a:rPr lang="es-CL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CL" sz="2000" dirty="0" smtClean="0">
                <a:latin typeface="Arial" pitchFamily="34" charset="0"/>
                <a:cs typeface="Arial" pitchFamily="34" charset="0"/>
              </a:rPr>
              <a:t>Se disuelven todos los minerales presentes en la pila, no solo el cobre.</a:t>
            </a:r>
          </a:p>
          <a:p>
            <a:endParaRPr lang="es-CL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971600" y="836712"/>
            <a:ext cx="2714612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Lixiviación</a:t>
            </a:r>
          </a:p>
        </p:txBody>
      </p:sp>
      <p:pic>
        <p:nvPicPr>
          <p:cNvPr id="3074" name="Picture 2" descr="G:\fotos proceso prod\Lixiviació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857364"/>
            <a:ext cx="4319588" cy="2886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4857752" y="1285860"/>
            <a:ext cx="4139952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 hacen “lavados” de la disolución obtenida en la lixiviación con reactivos especiales.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Este</a:t>
            </a:r>
            <a:r>
              <a:rPr kumimoji="0" lang="es-CL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proceso tiene dos objetivos: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lang="es-CL" sz="2000" baseline="0" dirty="0" smtClean="0">
                <a:latin typeface="Arial" pitchFamily="34" charset="0"/>
                <a:cs typeface="Arial" pitchFamily="34" charset="0"/>
              </a:rPr>
              <a:t>Separar el cobre disuelto de otros minerales que puede tener la disolución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kumimoji="0" lang="es-CL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Concentrar el cobre disuelto para hacer más eficientes los procesos posteriores.</a:t>
            </a:r>
            <a:endParaRPr kumimoji="0" lang="es-C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C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059832" y="476672"/>
            <a:ext cx="576064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Extracción por solventes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39552" y="2348880"/>
            <a:ext cx="4176464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1115616" y="306896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Imagen de SX acá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4615"/>
            <a:ext cx="47625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785794"/>
            <a:ext cx="6000792" cy="796908"/>
          </a:xfrm>
        </p:spPr>
        <p:txBody>
          <a:bodyPr>
            <a:normAutofit/>
          </a:bodyPr>
          <a:lstStyle/>
          <a:p>
            <a:r>
              <a:rPr lang="es-CL" sz="3200" dirty="0" err="1" smtClean="0">
                <a:latin typeface="Arial" pitchFamily="34" charset="0"/>
                <a:cs typeface="Arial" pitchFamily="34" charset="0"/>
              </a:rPr>
              <a:t>Pirometalurgia</a:t>
            </a:r>
            <a:endParaRPr lang="es-C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0" y="2143116"/>
            <a:ext cx="4328512" cy="4032448"/>
          </a:xfrm>
        </p:spPr>
        <p:txBody>
          <a:bodyPr>
            <a:normAutofit fontScale="62500" lnSpcReduction="20000"/>
          </a:bodyPr>
          <a:lstStyle/>
          <a:p>
            <a:r>
              <a:rPr lang="es-CL" dirty="0" smtClean="0">
                <a:latin typeface="Arial" pitchFamily="34" charset="0"/>
                <a:cs typeface="Arial" pitchFamily="34" charset="0"/>
              </a:rPr>
              <a:t>El mineral molido se pasa por “bateas” donde se le pasan burbujas de aire desde abajo.</a:t>
            </a:r>
          </a:p>
          <a:p>
            <a:r>
              <a:rPr lang="es-CL" dirty="0" smtClean="0">
                <a:latin typeface="Arial" pitchFamily="34" charset="0"/>
                <a:cs typeface="Arial" pitchFamily="34" charset="0"/>
              </a:rPr>
              <a:t>El mineral tiene reactivos especiales que hacen que solamente el mineral de cobre se “pegue” a las burbujas y flote a la superficie.</a:t>
            </a:r>
          </a:p>
          <a:p>
            <a:r>
              <a:rPr lang="es-CL" dirty="0" smtClean="0">
                <a:latin typeface="Arial" pitchFamily="34" charset="0"/>
                <a:cs typeface="Arial" pitchFamily="34" charset="0"/>
              </a:rPr>
              <a:t>Se separa la espuma de arriba, rica en mineral de cobre.</a:t>
            </a:r>
          </a:p>
          <a:p>
            <a:r>
              <a:rPr lang="es-CL" dirty="0" smtClean="0">
                <a:latin typeface="Arial" pitchFamily="34" charset="0"/>
                <a:cs typeface="Arial" pitchFamily="34" charset="0"/>
              </a:rPr>
              <a:t>El producto del proceso recibe el nombre de “concentrado de cobre”.</a:t>
            </a:r>
          </a:p>
          <a:p>
            <a:endParaRPr lang="es-C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5214942" y="1214422"/>
            <a:ext cx="2714612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Flotación</a:t>
            </a:r>
          </a:p>
        </p:txBody>
      </p:sp>
      <p:pic>
        <p:nvPicPr>
          <p:cNvPr id="4098" name="Picture 2" descr="G:\fotos proceso prod\Flotació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4319588" cy="2886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0" y="1571612"/>
            <a:ext cx="4427984" cy="48245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El concentrado de cobre se introduce</a:t>
            </a:r>
            <a:r>
              <a:rPr kumimoji="0" lang="es-CL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en hornos que alcanzan los 1200ºC</a:t>
            </a:r>
            <a:endParaRPr kumimoji="0" lang="es-C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 estas temperaturas se separan los componentes del mineral sulfurado de cobre.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CL" sz="3200" dirty="0" smtClean="0">
                <a:latin typeface="Arial" pitchFamily="34" charset="0"/>
                <a:cs typeface="Arial" pitchFamily="34" charset="0"/>
              </a:rPr>
              <a:t>El producto de esta etapa es cobre metálico fundido de pureza relativamente baja, 70 a 75% de cobre.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C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El cobre fundido se pone en moldes para formar los llamados “</a:t>
            </a:r>
            <a:r>
              <a:rPr lang="es-CL" sz="3200" dirty="0" err="1">
                <a:latin typeface="Arial" pitchFamily="34" charset="0"/>
                <a:cs typeface="Arial" pitchFamily="34" charset="0"/>
              </a:rPr>
              <a:t>á</a:t>
            </a:r>
            <a:r>
              <a:rPr kumimoji="0" lang="es-C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nodos” de cobre metálico sólido.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C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500166" y="714356"/>
            <a:ext cx="273630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3200" dirty="0">
                <a:latin typeface="Arial" pitchFamily="34" charset="0"/>
                <a:ea typeface="+mj-ea"/>
                <a:cs typeface="Arial" pitchFamily="34" charset="0"/>
              </a:rPr>
              <a:t>F</a:t>
            </a:r>
            <a:r>
              <a:rPr kumimoji="0" lang="es-C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undición</a:t>
            </a:r>
            <a:endParaRPr kumimoji="0" lang="es-C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122" name="Picture 2" descr="G:\fotos proceso prod\Fundició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928802"/>
            <a:ext cx="4319587" cy="2886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e2725e4-ec5b-47eb-bdd9-6fcbc3c86379">MQQRJKESPSZQ-216-7907</_dlc_DocId>
    <_dlc_DocIdUrl xmlns="de2725e4-ec5b-47eb-bdd9-6fcbc3c86379">
      <Url>http://tec.mineduc.cl/UCE/curriculum_en_linea/_layouts/DocIdRedir.aspx?ID=MQQRJKESPSZQ-216-7907</Url>
      <Description>MQQRJKESPSZQ-216-7907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CE76336628D1C4DA321C1F5A61526BD" ma:contentTypeVersion="3" ma:contentTypeDescription="Crear nuevo documento." ma:contentTypeScope="" ma:versionID="066a24d09d2474eef9d4f07dbfcfc3b7">
  <xsd:schema xmlns:xsd="http://www.w3.org/2001/XMLSchema" xmlns:xs="http://www.w3.org/2001/XMLSchema" xmlns:p="http://schemas.microsoft.com/office/2006/metadata/properties" xmlns:ns2="de2725e4-ec5b-47eb-bdd9-6fcbc3c86379" targetNamespace="http://schemas.microsoft.com/office/2006/metadata/properties" ma:root="true" ma:fieldsID="440bc01c2b9c984e9589c4fed6bddecd" ns2:_="">
    <xsd:import namespace="de2725e4-ec5b-47eb-bdd9-6fcbc3c8637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2725e4-ec5b-47eb-bdd9-6fcbc3c8637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81086C-1469-4114-B9D3-A3909250612F}"/>
</file>

<file path=customXml/itemProps2.xml><?xml version="1.0" encoding="utf-8"?>
<ds:datastoreItem xmlns:ds="http://schemas.openxmlformats.org/officeDocument/2006/customXml" ds:itemID="{5B9617D4-F6C5-4CC8-A1E1-B58FAC33029D}"/>
</file>

<file path=customXml/itemProps3.xml><?xml version="1.0" encoding="utf-8"?>
<ds:datastoreItem xmlns:ds="http://schemas.openxmlformats.org/officeDocument/2006/customXml" ds:itemID="{0120539E-A070-4382-99CA-D90B8F75F973}"/>
</file>

<file path=customXml/itemProps4.xml><?xml version="1.0" encoding="utf-8"?>
<ds:datastoreItem xmlns:ds="http://schemas.openxmlformats.org/officeDocument/2006/customXml" ds:itemID="{603A7C27-3B59-4A3E-9AC8-26F5156445FF}"/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640</Words>
  <Application>Microsoft Office PowerPoint</Application>
  <PresentationFormat>Presentación en pantalla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Procesos productivos del Cobre</vt:lpstr>
      <vt:lpstr>Este material revisa contenidos de: 7mo básico unidad 1</vt:lpstr>
      <vt:lpstr>Visión general del proceso</vt:lpstr>
      <vt:lpstr>Extracción</vt:lpstr>
      <vt:lpstr>Presentación de PowerPoint</vt:lpstr>
      <vt:lpstr>Hidrometalurgia</vt:lpstr>
      <vt:lpstr>Presentación de PowerPoint</vt:lpstr>
      <vt:lpstr>Pirometalurgia</vt:lpstr>
      <vt:lpstr>Presentación de PowerPoint</vt:lpstr>
      <vt:lpstr>Purificación final</vt:lpstr>
      <vt:lpstr>Preguntas</vt:lpstr>
      <vt:lpstr>Sugerencias de videos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Procesos productivos de algunos minerales</dc:title>
  <dc:creator>Vic</dc:creator>
  <cp:lastModifiedBy>Marianela Daniela Mora Morales</cp:lastModifiedBy>
  <cp:revision>23</cp:revision>
  <dcterms:created xsi:type="dcterms:W3CDTF">2010-12-15T11:14:46Z</dcterms:created>
  <dcterms:modified xsi:type="dcterms:W3CDTF">2012-08-17T19:23:11Z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0x0101003CE76336628D1C4DA321C1F5A61526BD</vt:lpwstr>
  </property>
  <property fmtid="{D5CDD505-2E9C-101B-9397-08002B2CF9AE}" pid="3" name="_dlc_DocIdItemGuid">
    <vt:lpwstr>6d4dccf9-64b4-4562-8a5b-6a96a4fd8f1b</vt:lpwstr>
  </property>
</Properties>
</file>